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0" r:id="rId1"/>
  </p:sldMasterIdLst>
  <p:notesMasterIdLst>
    <p:notesMasterId r:id="rId42"/>
  </p:notesMasterIdLst>
  <p:sldIdLst>
    <p:sldId id="269" r:id="rId2"/>
    <p:sldId id="256" r:id="rId3"/>
    <p:sldId id="257" r:id="rId4"/>
    <p:sldId id="258" r:id="rId5"/>
    <p:sldId id="272" r:id="rId6"/>
    <p:sldId id="273" r:id="rId7"/>
    <p:sldId id="259" r:id="rId8"/>
    <p:sldId id="260" r:id="rId9"/>
    <p:sldId id="274" r:id="rId10"/>
    <p:sldId id="261" r:id="rId11"/>
    <p:sldId id="275" r:id="rId12"/>
    <p:sldId id="262" r:id="rId13"/>
    <p:sldId id="276" r:id="rId14"/>
    <p:sldId id="263" r:id="rId15"/>
    <p:sldId id="277" r:id="rId16"/>
    <p:sldId id="278" r:id="rId17"/>
    <p:sldId id="279" r:id="rId18"/>
    <p:sldId id="264" r:id="rId19"/>
    <p:sldId id="280" r:id="rId20"/>
    <p:sldId id="281" r:id="rId21"/>
    <p:sldId id="282" r:id="rId22"/>
    <p:sldId id="283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268" r:id="rId41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B"/>
    <a:srgbClr val="AB0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A6E8E-4582-E048-9D5F-B5AA4B8014DE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B152A-EC10-0D42-BD0F-200D84646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1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152A-EC10-0D42-BD0F-200D846462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0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861B1E77-13BE-7D4A-8730-1445E7507836}"/>
              </a:ext>
            </a:extLst>
          </p:cNvPr>
          <p:cNvSpPr/>
          <p:nvPr/>
        </p:nvSpPr>
        <p:spPr>
          <a:xfrm>
            <a:off x="-4482" y="0"/>
            <a:ext cx="18288000" cy="804951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39ABE26-0F6D-4A49-89F5-5A7D243BD93A}"/>
              </a:ext>
            </a:extLst>
          </p:cNvPr>
          <p:cNvSpPr/>
          <p:nvPr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AB83CA-72A0-5B43-A0E5-5630BADF85AA}"/>
              </a:ext>
            </a:extLst>
          </p:cNvPr>
          <p:cNvGrpSpPr/>
          <p:nvPr/>
        </p:nvGrpSpPr>
        <p:grpSpPr>
          <a:xfrm rot="10800000">
            <a:off x="873404" y="8823172"/>
            <a:ext cx="3054617" cy="73818"/>
            <a:chOff x="9759603" y="5883440"/>
            <a:chExt cx="3054617" cy="73818"/>
          </a:xfrm>
        </p:grpSpPr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2693B781-C17F-D046-A1CC-47D60FE514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9603" y="5883440"/>
              <a:ext cx="74502" cy="73818"/>
            </a:xfrm>
            <a:prstGeom prst="rect">
              <a:avLst/>
            </a:prstGeom>
          </p:spPr>
        </p:pic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81CF6986-F671-0946-95B5-782E2DE8F3A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8609" y="5883440"/>
              <a:ext cx="74502" cy="73818"/>
            </a:xfrm>
            <a:prstGeom prst="rect">
              <a:avLst/>
            </a:prstGeom>
          </p:spPr>
        </p:pic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764B46D8-1F50-A548-968A-E9E3228B30A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7615" y="5883440"/>
              <a:ext cx="74502" cy="73818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AB512040-F728-8240-883B-7D508A9A9DD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6621" y="5883440"/>
              <a:ext cx="74502" cy="73818"/>
            </a:xfrm>
            <a:prstGeom prst="rect">
              <a:avLst/>
            </a:prstGeom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8A1EE0CB-CF08-824E-A3CD-3B86EB85CB0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55626" y="5883440"/>
              <a:ext cx="74502" cy="73818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6159E075-1A87-0A41-B97E-78AD1AC038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4632" y="5883440"/>
              <a:ext cx="74502" cy="73818"/>
            </a:xfrm>
            <a:prstGeom prst="rect">
              <a:avLst/>
            </a:prstGeom>
          </p:spPr>
        </p:pic>
        <p:pic>
          <p:nvPicPr>
            <p:cNvPr id="19" name="object 16">
              <a:extLst>
                <a:ext uri="{FF2B5EF4-FFF2-40B4-BE49-F238E27FC236}">
                  <a16:creationId xmlns:a16="http://schemas.microsoft.com/office/drawing/2014/main" id="{FCADBA37-9D17-D84A-8001-2F1DC761A7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3638" y="5883440"/>
              <a:ext cx="74502" cy="73818"/>
            </a:xfrm>
            <a:prstGeom prst="rect">
              <a:avLst/>
            </a:prstGeom>
          </p:spPr>
        </p:pic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D6BA6CE5-2399-D04A-B90E-6CCC2503C3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02643" y="5883440"/>
              <a:ext cx="74502" cy="73818"/>
            </a:xfrm>
            <a:prstGeom prst="rect">
              <a:avLst/>
            </a:prstGeom>
          </p:spPr>
        </p:pic>
        <p:pic>
          <p:nvPicPr>
            <p:cNvPr id="21" name="object 18">
              <a:extLst>
                <a:ext uri="{FF2B5EF4-FFF2-40B4-BE49-F238E27FC236}">
                  <a16:creationId xmlns:a16="http://schemas.microsoft.com/office/drawing/2014/main" id="{EDF63CC5-A86E-8B4B-9AD4-452ACFADA1F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649" y="5883440"/>
              <a:ext cx="74502" cy="73818"/>
            </a:xfrm>
            <a:prstGeom prst="rect">
              <a:avLst/>
            </a:prstGeom>
          </p:spPr>
        </p:pic>
        <p:pic>
          <p:nvPicPr>
            <p:cNvPr id="22" name="object 19">
              <a:extLst>
                <a:ext uri="{FF2B5EF4-FFF2-40B4-BE49-F238E27FC236}">
                  <a16:creationId xmlns:a16="http://schemas.microsoft.com/office/drawing/2014/main" id="{380CB797-0A37-3F40-96D9-9C22D3E68E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0654" y="5883440"/>
              <a:ext cx="74502" cy="73818"/>
            </a:xfrm>
            <a:prstGeom prst="rect">
              <a:avLst/>
            </a:prstGeom>
          </p:spPr>
        </p:pic>
        <p:pic>
          <p:nvPicPr>
            <p:cNvPr id="23" name="object 20">
              <a:extLst>
                <a:ext uri="{FF2B5EF4-FFF2-40B4-BE49-F238E27FC236}">
                  <a16:creationId xmlns:a16="http://schemas.microsoft.com/office/drawing/2014/main" id="{0FE0074A-D849-F249-ADFC-511D4F8F99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9660" y="5883440"/>
              <a:ext cx="74502" cy="73818"/>
            </a:xfrm>
            <a:prstGeom prst="rect">
              <a:avLst/>
            </a:prstGeom>
          </p:spPr>
        </p:pic>
        <p:pic>
          <p:nvPicPr>
            <p:cNvPr id="24" name="object 21">
              <a:extLst>
                <a:ext uri="{FF2B5EF4-FFF2-40B4-BE49-F238E27FC236}">
                  <a16:creationId xmlns:a16="http://schemas.microsoft.com/office/drawing/2014/main" id="{63E1BAF5-C9EE-BA4F-A0FF-16BF2C2B6B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8666" y="5883440"/>
              <a:ext cx="74502" cy="73818"/>
            </a:xfrm>
            <a:prstGeom prst="rect">
              <a:avLst/>
            </a:prstGeom>
          </p:spPr>
        </p:pic>
        <p:pic>
          <p:nvPicPr>
            <p:cNvPr id="25" name="object 22">
              <a:extLst>
                <a:ext uri="{FF2B5EF4-FFF2-40B4-BE49-F238E27FC236}">
                  <a16:creationId xmlns:a16="http://schemas.microsoft.com/office/drawing/2014/main" id="{AB527FD0-289F-2246-93D2-FEA036FF7C0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7671" y="5883440"/>
              <a:ext cx="74502" cy="73818"/>
            </a:xfrm>
            <a:prstGeom prst="rect">
              <a:avLst/>
            </a:prstGeom>
          </p:spPr>
        </p:pic>
        <p:pic>
          <p:nvPicPr>
            <p:cNvPr id="26" name="object 23">
              <a:extLst>
                <a:ext uri="{FF2B5EF4-FFF2-40B4-BE49-F238E27FC236}">
                  <a16:creationId xmlns:a16="http://schemas.microsoft.com/office/drawing/2014/main" id="{B899009B-F7CD-4347-B3C2-3415F002DC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6677" y="5883440"/>
              <a:ext cx="74502" cy="73818"/>
            </a:xfrm>
            <a:prstGeom prst="rect">
              <a:avLst/>
            </a:prstGeom>
          </p:spPr>
        </p:pic>
        <p:pic>
          <p:nvPicPr>
            <p:cNvPr id="27" name="object 24">
              <a:extLst>
                <a:ext uri="{FF2B5EF4-FFF2-40B4-BE49-F238E27FC236}">
                  <a16:creationId xmlns:a16="http://schemas.microsoft.com/office/drawing/2014/main" id="{EC3E291D-D384-7F48-B65B-5B3C4706107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5683" y="5883440"/>
              <a:ext cx="74502" cy="73818"/>
            </a:xfrm>
            <a:prstGeom prst="rect">
              <a:avLst/>
            </a:prstGeom>
          </p:spPr>
        </p:pic>
        <p:pic>
          <p:nvPicPr>
            <p:cNvPr id="28" name="object 25">
              <a:extLst>
                <a:ext uri="{FF2B5EF4-FFF2-40B4-BE49-F238E27FC236}">
                  <a16:creationId xmlns:a16="http://schemas.microsoft.com/office/drawing/2014/main" id="{3447A14C-19D9-0747-809D-72ED87202C8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94688" y="5883440"/>
              <a:ext cx="74503" cy="73818"/>
            </a:xfrm>
            <a:prstGeom prst="rect">
              <a:avLst/>
            </a:prstGeom>
          </p:spPr>
        </p:pic>
        <p:pic>
          <p:nvPicPr>
            <p:cNvPr id="29" name="object 26">
              <a:extLst>
                <a:ext uri="{FF2B5EF4-FFF2-40B4-BE49-F238E27FC236}">
                  <a16:creationId xmlns:a16="http://schemas.microsoft.com/office/drawing/2014/main" id="{3BB4FAC4-317B-A74F-854F-75B2E7DC0B7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3695" y="5883440"/>
              <a:ext cx="74503" cy="73818"/>
            </a:xfrm>
            <a:prstGeom prst="rect">
              <a:avLst/>
            </a:prstGeom>
          </p:spPr>
        </p:pic>
        <p:pic>
          <p:nvPicPr>
            <p:cNvPr id="30" name="object 27">
              <a:extLst>
                <a:ext uri="{FF2B5EF4-FFF2-40B4-BE49-F238E27FC236}">
                  <a16:creationId xmlns:a16="http://schemas.microsoft.com/office/drawing/2014/main" id="{4E2F8866-F550-E24A-B04D-C831D8744FF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700" y="5883440"/>
              <a:ext cx="74503" cy="73818"/>
            </a:xfrm>
            <a:prstGeom prst="rect">
              <a:avLst/>
            </a:prstGeom>
          </p:spPr>
        </p:pic>
        <p:pic>
          <p:nvPicPr>
            <p:cNvPr id="31" name="object 28">
              <a:extLst>
                <a:ext uri="{FF2B5EF4-FFF2-40B4-BE49-F238E27FC236}">
                  <a16:creationId xmlns:a16="http://schemas.microsoft.com/office/drawing/2014/main" id="{9CE33790-B0C1-754B-A5DD-64927BA6AC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1706" y="5883440"/>
              <a:ext cx="74503" cy="73818"/>
            </a:xfrm>
            <a:prstGeom prst="rect">
              <a:avLst/>
            </a:prstGeom>
          </p:spPr>
        </p:pic>
        <p:pic>
          <p:nvPicPr>
            <p:cNvPr id="32" name="object 29">
              <a:extLst>
                <a:ext uri="{FF2B5EF4-FFF2-40B4-BE49-F238E27FC236}">
                  <a16:creationId xmlns:a16="http://schemas.microsoft.com/office/drawing/2014/main" id="{2CC8E4B8-2405-4B4B-910F-8AB08E2BFC5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0712" y="5883440"/>
              <a:ext cx="74503" cy="73818"/>
            </a:xfrm>
            <a:prstGeom prst="rect">
              <a:avLst/>
            </a:prstGeom>
          </p:spPr>
        </p:pic>
        <p:pic>
          <p:nvPicPr>
            <p:cNvPr id="33" name="object 30">
              <a:extLst>
                <a:ext uri="{FF2B5EF4-FFF2-40B4-BE49-F238E27FC236}">
                  <a16:creationId xmlns:a16="http://schemas.microsoft.com/office/drawing/2014/main" id="{C5D57E79-8A03-CB49-8682-F1FD618AE52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39717" y="5883440"/>
              <a:ext cx="74503" cy="73818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9F4D27E-E76E-0E46-97C4-5AFADEC71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35" name="object 2">
            <a:extLst>
              <a:ext uri="{FF2B5EF4-FFF2-40B4-BE49-F238E27FC236}">
                <a16:creationId xmlns:a16="http://schemas.microsoft.com/office/drawing/2014/main" id="{B7C7D8D2-C446-5A4B-99DC-B14F0DCA96BA}"/>
              </a:ext>
            </a:extLst>
          </p:cNvPr>
          <p:cNvSpPr/>
          <p:nvPr userDrawn="1"/>
        </p:nvSpPr>
        <p:spPr>
          <a:xfrm>
            <a:off x="-4482" y="0"/>
            <a:ext cx="18288000" cy="804951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id="{DAE03A09-B8F5-B14D-AA68-4D0B3893702D}"/>
              </a:ext>
            </a:extLst>
          </p:cNvPr>
          <p:cNvSpPr/>
          <p:nvPr userDrawn="1"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E685FBF-2BCE-B549-BA09-F031EF8ACA99}"/>
              </a:ext>
            </a:extLst>
          </p:cNvPr>
          <p:cNvGrpSpPr/>
          <p:nvPr userDrawn="1"/>
        </p:nvGrpSpPr>
        <p:grpSpPr>
          <a:xfrm rot="10800000">
            <a:off x="873404" y="8823172"/>
            <a:ext cx="3054617" cy="73818"/>
            <a:chOff x="9759603" y="5883440"/>
            <a:chExt cx="3054617" cy="73818"/>
          </a:xfrm>
        </p:grpSpPr>
        <p:pic>
          <p:nvPicPr>
            <p:cNvPr id="38" name="object 10">
              <a:extLst>
                <a:ext uri="{FF2B5EF4-FFF2-40B4-BE49-F238E27FC236}">
                  <a16:creationId xmlns:a16="http://schemas.microsoft.com/office/drawing/2014/main" id="{77E5EFED-C334-5348-B195-101710A90CE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9603" y="5883440"/>
              <a:ext cx="74502" cy="73818"/>
            </a:xfrm>
            <a:prstGeom prst="rect">
              <a:avLst/>
            </a:prstGeom>
          </p:spPr>
        </p:pic>
        <p:pic>
          <p:nvPicPr>
            <p:cNvPr id="39" name="object 11">
              <a:extLst>
                <a:ext uri="{FF2B5EF4-FFF2-40B4-BE49-F238E27FC236}">
                  <a16:creationId xmlns:a16="http://schemas.microsoft.com/office/drawing/2014/main" id="{FAB9D9A9-7F38-3B4C-A7E6-008F0C8A345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8609" y="5883440"/>
              <a:ext cx="74502" cy="73818"/>
            </a:xfrm>
            <a:prstGeom prst="rect">
              <a:avLst/>
            </a:prstGeom>
          </p:spPr>
        </p:pic>
        <p:pic>
          <p:nvPicPr>
            <p:cNvPr id="40" name="object 12">
              <a:extLst>
                <a:ext uri="{FF2B5EF4-FFF2-40B4-BE49-F238E27FC236}">
                  <a16:creationId xmlns:a16="http://schemas.microsoft.com/office/drawing/2014/main" id="{22B42B0D-334F-2F40-B84F-1BD121964A3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7615" y="5883440"/>
              <a:ext cx="74502" cy="73818"/>
            </a:xfrm>
            <a:prstGeom prst="rect">
              <a:avLst/>
            </a:prstGeom>
          </p:spPr>
        </p:pic>
        <p:pic>
          <p:nvPicPr>
            <p:cNvPr id="41" name="object 13">
              <a:extLst>
                <a:ext uri="{FF2B5EF4-FFF2-40B4-BE49-F238E27FC236}">
                  <a16:creationId xmlns:a16="http://schemas.microsoft.com/office/drawing/2014/main" id="{B4A746E3-8FC4-D548-A54A-DECF26A9B56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6621" y="5883440"/>
              <a:ext cx="74502" cy="73818"/>
            </a:xfrm>
            <a:prstGeom prst="rect">
              <a:avLst/>
            </a:prstGeom>
          </p:spPr>
        </p:pic>
        <p:pic>
          <p:nvPicPr>
            <p:cNvPr id="42" name="object 14">
              <a:extLst>
                <a:ext uri="{FF2B5EF4-FFF2-40B4-BE49-F238E27FC236}">
                  <a16:creationId xmlns:a16="http://schemas.microsoft.com/office/drawing/2014/main" id="{39544134-CBCF-7F49-8BB4-E034D284836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55626" y="5883440"/>
              <a:ext cx="74502" cy="73818"/>
            </a:xfrm>
            <a:prstGeom prst="rect">
              <a:avLst/>
            </a:prstGeom>
          </p:spPr>
        </p:pic>
        <p:pic>
          <p:nvPicPr>
            <p:cNvPr id="43" name="object 15">
              <a:extLst>
                <a:ext uri="{FF2B5EF4-FFF2-40B4-BE49-F238E27FC236}">
                  <a16:creationId xmlns:a16="http://schemas.microsoft.com/office/drawing/2014/main" id="{77E4E128-5E53-4E45-9186-7F2CB15E9C0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4632" y="5883440"/>
              <a:ext cx="74502" cy="73818"/>
            </a:xfrm>
            <a:prstGeom prst="rect">
              <a:avLst/>
            </a:prstGeom>
          </p:spPr>
        </p:pic>
        <p:pic>
          <p:nvPicPr>
            <p:cNvPr id="44" name="object 16">
              <a:extLst>
                <a:ext uri="{FF2B5EF4-FFF2-40B4-BE49-F238E27FC236}">
                  <a16:creationId xmlns:a16="http://schemas.microsoft.com/office/drawing/2014/main" id="{EA314DE2-F2A2-9C49-A823-AB44F564CAE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3638" y="5883440"/>
              <a:ext cx="74502" cy="73818"/>
            </a:xfrm>
            <a:prstGeom prst="rect">
              <a:avLst/>
            </a:prstGeom>
          </p:spPr>
        </p:pic>
        <p:pic>
          <p:nvPicPr>
            <p:cNvPr id="45" name="object 17">
              <a:extLst>
                <a:ext uri="{FF2B5EF4-FFF2-40B4-BE49-F238E27FC236}">
                  <a16:creationId xmlns:a16="http://schemas.microsoft.com/office/drawing/2014/main" id="{481C9080-D246-CC4D-AC19-4516830A987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02643" y="5883440"/>
              <a:ext cx="74502" cy="73818"/>
            </a:xfrm>
            <a:prstGeom prst="rect">
              <a:avLst/>
            </a:prstGeom>
          </p:spPr>
        </p:pic>
        <p:pic>
          <p:nvPicPr>
            <p:cNvPr id="46" name="object 18">
              <a:extLst>
                <a:ext uri="{FF2B5EF4-FFF2-40B4-BE49-F238E27FC236}">
                  <a16:creationId xmlns:a16="http://schemas.microsoft.com/office/drawing/2014/main" id="{B91AF3CB-3006-CF4D-9B35-B8E73724E6A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649" y="5883440"/>
              <a:ext cx="74502" cy="73818"/>
            </a:xfrm>
            <a:prstGeom prst="rect">
              <a:avLst/>
            </a:prstGeom>
          </p:spPr>
        </p:pic>
        <p:pic>
          <p:nvPicPr>
            <p:cNvPr id="47" name="object 19">
              <a:extLst>
                <a:ext uri="{FF2B5EF4-FFF2-40B4-BE49-F238E27FC236}">
                  <a16:creationId xmlns:a16="http://schemas.microsoft.com/office/drawing/2014/main" id="{6D9B3E06-0041-3749-8026-5D04ABB27C5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0654" y="5883440"/>
              <a:ext cx="74502" cy="73818"/>
            </a:xfrm>
            <a:prstGeom prst="rect">
              <a:avLst/>
            </a:prstGeom>
          </p:spPr>
        </p:pic>
        <p:pic>
          <p:nvPicPr>
            <p:cNvPr id="48" name="object 20">
              <a:extLst>
                <a:ext uri="{FF2B5EF4-FFF2-40B4-BE49-F238E27FC236}">
                  <a16:creationId xmlns:a16="http://schemas.microsoft.com/office/drawing/2014/main" id="{FBB1329A-4AAA-B24E-A552-4416DD54816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9660" y="5883440"/>
              <a:ext cx="74502" cy="73818"/>
            </a:xfrm>
            <a:prstGeom prst="rect">
              <a:avLst/>
            </a:prstGeom>
          </p:spPr>
        </p:pic>
        <p:pic>
          <p:nvPicPr>
            <p:cNvPr id="49" name="object 21">
              <a:extLst>
                <a:ext uri="{FF2B5EF4-FFF2-40B4-BE49-F238E27FC236}">
                  <a16:creationId xmlns:a16="http://schemas.microsoft.com/office/drawing/2014/main" id="{03B8B288-0AD1-2946-A4FD-7C97BC89A2D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8666" y="5883440"/>
              <a:ext cx="74502" cy="73818"/>
            </a:xfrm>
            <a:prstGeom prst="rect">
              <a:avLst/>
            </a:prstGeom>
          </p:spPr>
        </p:pic>
        <p:pic>
          <p:nvPicPr>
            <p:cNvPr id="50" name="object 22">
              <a:extLst>
                <a:ext uri="{FF2B5EF4-FFF2-40B4-BE49-F238E27FC236}">
                  <a16:creationId xmlns:a16="http://schemas.microsoft.com/office/drawing/2014/main" id="{0175A97A-3772-4145-B23A-BB3AB2F4C7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7671" y="5883440"/>
              <a:ext cx="74502" cy="73818"/>
            </a:xfrm>
            <a:prstGeom prst="rect">
              <a:avLst/>
            </a:prstGeom>
          </p:spPr>
        </p:pic>
        <p:pic>
          <p:nvPicPr>
            <p:cNvPr id="51" name="object 23">
              <a:extLst>
                <a:ext uri="{FF2B5EF4-FFF2-40B4-BE49-F238E27FC236}">
                  <a16:creationId xmlns:a16="http://schemas.microsoft.com/office/drawing/2014/main" id="{F5D5E73B-4EB9-0F4E-8F34-1560737FF9A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6677" y="5883440"/>
              <a:ext cx="74502" cy="73818"/>
            </a:xfrm>
            <a:prstGeom prst="rect">
              <a:avLst/>
            </a:prstGeom>
          </p:spPr>
        </p:pic>
        <p:pic>
          <p:nvPicPr>
            <p:cNvPr id="52" name="object 24">
              <a:extLst>
                <a:ext uri="{FF2B5EF4-FFF2-40B4-BE49-F238E27FC236}">
                  <a16:creationId xmlns:a16="http://schemas.microsoft.com/office/drawing/2014/main" id="{2D1C41DC-EECA-8B49-97A6-D829EF25806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5683" y="5883440"/>
              <a:ext cx="74502" cy="73818"/>
            </a:xfrm>
            <a:prstGeom prst="rect">
              <a:avLst/>
            </a:prstGeom>
          </p:spPr>
        </p:pic>
        <p:pic>
          <p:nvPicPr>
            <p:cNvPr id="53" name="object 25">
              <a:extLst>
                <a:ext uri="{FF2B5EF4-FFF2-40B4-BE49-F238E27FC236}">
                  <a16:creationId xmlns:a16="http://schemas.microsoft.com/office/drawing/2014/main" id="{1F96471A-62BC-8B4F-B45C-5EAAFE29819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94688" y="5883440"/>
              <a:ext cx="74503" cy="73818"/>
            </a:xfrm>
            <a:prstGeom prst="rect">
              <a:avLst/>
            </a:prstGeom>
          </p:spPr>
        </p:pic>
        <p:pic>
          <p:nvPicPr>
            <p:cNvPr id="54" name="object 26">
              <a:extLst>
                <a:ext uri="{FF2B5EF4-FFF2-40B4-BE49-F238E27FC236}">
                  <a16:creationId xmlns:a16="http://schemas.microsoft.com/office/drawing/2014/main" id="{56B466DF-F1E8-5C4D-BA97-A5515A44E4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3695" y="5883440"/>
              <a:ext cx="74503" cy="73818"/>
            </a:xfrm>
            <a:prstGeom prst="rect">
              <a:avLst/>
            </a:prstGeom>
          </p:spPr>
        </p:pic>
        <p:pic>
          <p:nvPicPr>
            <p:cNvPr id="55" name="object 27">
              <a:extLst>
                <a:ext uri="{FF2B5EF4-FFF2-40B4-BE49-F238E27FC236}">
                  <a16:creationId xmlns:a16="http://schemas.microsoft.com/office/drawing/2014/main" id="{633A8674-34DA-1749-A604-A3B2A352581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700" y="5883440"/>
              <a:ext cx="74503" cy="73818"/>
            </a:xfrm>
            <a:prstGeom prst="rect">
              <a:avLst/>
            </a:prstGeom>
          </p:spPr>
        </p:pic>
        <p:pic>
          <p:nvPicPr>
            <p:cNvPr id="56" name="object 28">
              <a:extLst>
                <a:ext uri="{FF2B5EF4-FFF2-40B4-BE49-F238E27FC236}">
                  <a16:creationId xmlns:a16="http://schemas.microsoft.com/office/drawing/2014/main" id="{32A8830D-76A4-C447-B83F-496D1A6BF33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1706" y="5883440"/>
              <a:ext cx="74503" cy="73818"/>
            </a:xfrm>
            <a:prstGeom prst="rect">
              <a:avLst/>
            </a:prstGeom>
          </p:spPr>
        </p:pic>
        <p:pic>
          <p:nvPicPr>
            <p:cNvPr id="57" name="object 29">
              <a:extLst>
                <a:ext uri="{FF2B5EF4-FFF2-40B4-BE49-F238E27FC236}">
                  <a16:creationId xmlns:a16="http://schemas.microsoft.com/office/drawing/2014/main" id="{C469B417-342D-9348-AED3-498632843AD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0712" y="5883440"/>
              <a:ext cx="74503" cy="73818"/>
            </a:xfrm>
            <a:prstGeom prst="rect">
              <a:avLst/>
            </a:prstGeom>
          </p:spPr>
        </p:pic>
        <p:pic>
          <p:nvPicPr>
            <p:cNvPr id="58" name="object 30">
              <a:extLst>
                <a:ext uri="{FF2B5EF4-FFF2-40B4-BE49-F238E27FC236}">
                  <a16:creationId xmlns:a16="http://schemas.microsoft.com/office/drawing/2014/main" id="{EA6C1853-D361-874D-AD9F-02AE3A4D2C4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39717" y="5883440"/>
              <a:ext cx="74503" cy="73818"/>
            </a:xfrm>
            <a:prstGeom prst="rect">
              <a:avLst/>
            </a:prstGeom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F48AFB5F-D473-9A4E-9EBD-3617A1390A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24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861B1E77-13BE-7D4A-8730-1445E7507836}"/>
              </a:ext>
            </a:extLst>
          </p:cNvPr>
          <p:cNvSpPr/>
          <p:nvPr userDrawn="1"/>
        </p:nvSpPr>
        <p:spPr>
          <a:xfrm>
            <a:off x="-4482" y="0"/>
            <a:ext cx="18288000" cy="804951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39ABE26-0F6D-4A49-89F5-5A7D243BD93A}"/>
              </a:ext>
            </a:extLst>
          </p:cNvPr>
          <p:cNvSpPr/>
          <p:nvPr userDrawn="1"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AB83CA-72A0-5B43-A0E5-5630BADF85AA}"/>
              </a:ext>
            </a:extLst>
          </p:cNvPr>
          <p:cNvGrpSpPr/>
          <p:nvPr userDrawn="1"/>
        </p:nvGrpSpPr>
        <p:grpSpPr>
          <a:xfrm rot="10800000">
            <a:off x="873404" y="8823172"/>
            <a:ext cx="3054617" cy="73818"/>
            <a:chOff x="9759603" y="5883440"/>
            <a:chExt cx="3054617" cy="73818"/>
          </a:xfrm>
        </p:grpSpPr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2693B781-C17F-D046-A1CC-47D60FE514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9603" y="5883440"/>
              <a:ext cx="74502" cy="73818"/>
            </a:xfrm>
            <a:prstGeom prst="rect">
              <a:avLst/>
            </a:prstGeom>
          </p:spPr>
        </p:pic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81CF6986-F671-0946-95B5-782E2DE8F3A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8609" y="5883440"/>
              <a:ext cx="74502" cy="73818"/>
            </a:xfrm>
            <a:prstGeom prst="rect">
              <a:avLst/>
            </a:prstGeom>
          </p:spPr>
        </p:pic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764B46D8-1F50-A548-968A-E9E3228B30A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7615" y="5883440"/>
              <a:ext cx="74502" cy="73818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AB512040-F728-8240-883B-7D508A9A9DD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6621" y="5883440"/>
              <a:ext cx="74502" cy="73818"/>
            </a:xfrm>
            <a:prstGeom prst="rect">
              <a:avLst/>
            </a:prstGeom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8A1EE0CB-CF08-824E-A3CD-3B86EB85CB0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55626" y="5883440"/>
              <a:ext cx="74502" cy="73818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6159E075-1A87-0A41-B97E-78AD1AC038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4632" y="5883440"/>
              <a:ext cx="74502" cy="73818"/>
            </a:xfrm>
            <a:prstGeom prst="rect">
              <a:avLst/>
            </a:prstGeom>
          </p:spPr>
        </p:pic>
        <p:pic>
          <p:nvPicPr>
            <p:cNvPr id="19" name="object 16">
              <a:extLst>
                <a:ext uri="{FF2B5EF4-FFF2-40B4-BE49-F238E27FC236}">
                  <a16:creationId xmlns:a16="http://schemas.microsoft.com/office/drawing/2014/main" id="{FCADBA37-9D17-D84A-8001-2F1DC761A7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3638" y="5883440"/>
              <a:ext cx="74502" cy="73818"/>
            </a:xfrm>
            <a:prstGeom prst="rect">
              <a:avLst/>
            </a:prstGeom>
          </p:spPr>
        </p:pic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D6BA6CE5-2399-D04A-B90E-6CCC2503C3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02643" y="5883440"/>
              <a:ext cx="74502" cy="73818"/>
            </a:xfrm>
            <a:prstGeom prst="rect">
              <a:avLst/>
            </a:prstGeom>
          </p:spPr>
        </p:pic>
        <p:pic>
          <p:nvPicPr>
            <p:cNvPr id="21" name="object 18">
              <a:extLst>
                <a:ext uri="{FF2B5EF4-FFF2-40B4-BE49-F238E27FC236}">
                  <a16:creationId xmlns:a16="http://schemas.microsoft.com/office/drawing/2014/main" id="{EDF63CC5-A86E-8B4B-9AD4-452ACFADA1F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649" y="5883440"/>
              <a:ext cx="74502" cy="73818"/>
            </a:xfrm>
            <a:prstGeom prst="rect">
              <a:avLst/>
            </a:prstGeom>
          </p:spPr>
        </p:pic>
        <p:pic>
          <p:nvPicPr>
            <p:cNvPr id="22" name="object 19">
              <a:extLst>
                <a:ext uri="{FF2B5EF4-FFF2-40B4-BE49-F238E27FC236}">
                  <a16:creationId xmlns:a16="http://schemas.microsoft.com/office/drawing/2014/main" id="{380CB797-0A37-3F40-96D9-9C22D3E68E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0654" y="5883440"/>
              <a:ext cx="74502" cy="73818"/>
            </a:xfrm>
            <a:prstGeom prst="rect">
              <a:avLst/>
            </a:prstGeom>
          </p:spPr>
        </p:pic>
        <p:pic>
          <p:nvPicPr>
            <p:cNvPr id="23" name="object 20">
              <a:extLst>
                <a:ext uri="{FF2B5EF4-FFF2-40B4-BE49-F238E27FC236}">
                  <a16:creationId xmlns:a16="http://schemas.microsoft.com/office/drawing/2014/main" id="{0FE0074A-D849-F249-ADFC-511D4F8F99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9660" y="5883440"/>
              <a:ext cx="74502" cy="73818"/>
            </a:xfrm>
            <a:prstGeom prst="rect">
              <a:avLst/>
            </a:prstGeom>
          </p:spPr>
        </p:pic>
        <p:pic>
          <p:nvPicPr>
            <p:cNvPr id="24" name="object 21">
              <a:extLst>
                <a:ext uri="{FF2B5EF4-FFF2-40B4-BE49-F238E27FC236}">
                  <a16:creationId xmlns:a16="http://schemas.microsoft.com/office/drawing/2014/main" id="{63E1BAF5-C9EE-BA4F-A0FF-16BF2C2B6B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8666" y="5883440"/>
              <a:ext cx="74502" cy="73818"/>
            </a:xfrm>
            <a:prstGeom prst="rect">
              <a:avLst/>
            </a:prstGeom>
          </p:spPr>
        </p:pic>
        <p:pic>
          <p:nvPicPr>
            <p:cNvPr id="25" name="object 22">
              <a:extLst>
                <a:ext uri="{FF2B5EF4-FFF2-40B4-BE49-F238E27FC236}">
                  <a16:creationId xmlns:a16="http://schemas.microsoft.com/office/drawing/2014/main" id="{AB527FD0-289F-2246-93D2-FEA036FF7C0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7671" y="5883440"/>
              <a:ext cx="74502" cy="73818"/>
            </a:xfrm>
            <a:prstGeom prst="rect">
              <a:avLst/>
            </a:prstGeom>
          </p:spPr>
        </p:pic>
        <p:pic>
          <p:nvPicPr>
            <p:cNvPr id="26" name="object 23">
              <a:extLst>
                <a:ext uri="{FF2B5EF4-FFF2-40B4-BE49-F238E27FC236}">
                  <a16:creationId xmlns:a16="http://schemas.microsoft.com/office/drawing/2014/main" id="{B899009B-F7CD-4347-B3C2-3415F002DC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6677" y="5883440"/>
              <a:ext cx="74502" cy="73818"/>
            </a:xfrm>
            <a:prstGeom prst="rect">
              <a:avLst/>
            </a:prstGeom>
          </p:spPr>
        </p:pic>
        <p:pic>
          <p:nvPicPr>
            <p:cNvPr id="27" name="object 24">
              <a:extLst>
                <a:ext uri="{FF2B5EF4-FFF2-40B4-BE49-F238E27FC236}">
                  <a16:creationId xmlns:a16="http://schemas.microsoft.com/office/drawing/2014/main" id="{EC3E291D-D384-7F48-B65B-5B3C4706107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5683" y="5883440"/>
              <a:ext cx="74502" cy="73818"/>
            </a:xfrm>
            <a:prstGeom prst="rect">
              <a:avLst/>
            </a:prstGeom>
          </p:spPr>
        </p:pic>
        <p:pic>
          <p:nvPicPr>
            <p:cNvPr id="28" name="object 25">
              <a:extLst>
                <a:ext uri="{FF2B5EF4-FFF2-40B4-BE49-F238E27FC236}">
                  <a16:creationId xmlns:a16="http://schemas.microsoft.com/office/drawing/2014/main" id="{3447A14C-19D9-0747-809D-72ED87202C8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94688" y="5883440"/>
              <a:ext cx="74503" cy="73818"/>
            </a:xfrm>
            <a:prstGeom prst="rect">
              <a:avLst/>
            </a:prstGeom>
          </p:spPr>
        </p:pic>
        <p:pic>
          <p:nvPicPr>
            <p:cNvPr id="29" name="object 26">
              <a:extLst>
                <a:ext uri="{FF2B5EF4-FFF2-40B4-BE49-F238E27FC236}">
                  <a16:creationId xmlns:a16="http://schemas.microsoft.com/office/drawing/2014/main" id="{3BB4FAC4-317B-A74F-854F-75B2E7DC0B7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3695" y="5883440"/>
              <a:ext cx="74503" cy="73818"/>
            </a:xfrm>
            <a:prstGeom prst="rect">
              <a:avLst/>
            </a:prstGeom>
          </p:spPr>
        </p:pic>
        <p:pic>
          <p:nvPicPr>
            <p:cNvPr id="30" name="object 27">
              <a:extLst>
                <a:ext uri="{FF2B5EF4-FFF2-40B4-BE49-F238E27FC236}">
                  <a16:creationId xmlns:a16="http://schemas.microsoft.com/office/drawing/2014/main" id="{4E2F8866-F550-E24A-B04D-C831D8744FF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700" y="5883440"/>
              <a:ext cx="74503" cy="73818"/>
            </a:xfrm>
            <a:prstGeom prst="rect">
              <a:avLst/>
            </a:prstGeom>
          </p:spPr>
        </p:pic>
        <p:pic>
          <p:nvPicPr>
            <p:cNvPr id="31" name="object 28">
              <a:extLst>
                <a:ext uri="{FF2B5EF4-FFF2-40B4-BE49-F238E27FC236}">
                  <a16:creationId xmlns:a16="http://schemas.microsoft.com/office/drawing/2014/main" id="{9CE33790-B0C1-754B-A5DD-64927BA6AC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1706" y="5883440"/>
              <a:ext cx="74503" cy="73818"/>
            </a:xfrm>
            <a:prstGeom prst="rect">
              <a:avLst/>
            </a:prstGeom>
          </p:spPr>
        </p:pic>
        <p:pic>
          <p:nvPicPr>
            <p:cNvPr id="32" name="object 29">
              <a:extLst>
                <a:ext uri="{FF2B5EF4-FFF2-40B4-BE49-F238E27FC236}">
                  <a16:creationId xmlns:a16="http://schemas.microsoft.com/office/drawing/2014/main" id="{2CC8E4B8-2405-4B4B-910F-8AB08E2BFC5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0712" y="5883440"/>
              <a:ext cx="74503" cy="73818"/>
            </a:xfrm>
            <a:prstGeom prst="rect">
              <a:avLst/>
            </a:prstGeom>
          </p:spPr>
        </p:pic>
        <p:pic>
          <p:nvPicPr>
            <p:cNvPr id="33" name="object 30">
              <a:extLst>
                <a:ext uri="{FF2B5EF4-FFF2-40B4-BE49-F238E27FC236}">
                  <a16:creationId xmlns:a16="http://schemas.microsoft.com/office/drawing/2014/main" id="{C5D57E79-8A03-CB49-8682-F1FD618AE52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39717" y="5883440"/>
              <a:ext cx="74503" cy="73818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9F4D27E-E76E-0E46-97C4-5AFADEC71A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C6E696BB-D489-4E45-AD3E-2908427C4D7D}"/>
              </a:ext>
            </a:extLst>
          </p:cNvPr>
          <p:cNvSpPr/>
          <p:nvPr userDrawn="1"/>
        </p:nvSpPr>
        <p:spPr>
          <a:xfrm>
            <a:off x="1028700" y="4508027"/>
            <a:ext cx="16230600" cy="28575"/>
          </a:xfrm>
          <a:custGeom>
            <a:avLst/>
            <a:gdLst/>
            <a:ahLst/>
            <a:cxnLst/>
            <a:rect l="l" t="t" r="r" b="b"/>
            <a:pathLst>
              <a:path w="16230600" h="28575">
                <a:moveTo>
                  <a:pt x="16230598" y="28574"/>
                </a:moveTo>
                <a:lnTo>
                  <a:pt x="0" y="28574"/>
                </a:lnTo>
                <a:lnTo>
                  <a:pt x="0" y="0"/>
                </a:lnTo>
                <a:lnTo>
                  <a:pt x="16230598" y="0"/>
                </a:lnTo>
                <a:lnTo>
                  <a:pt x="1623059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61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25A0CD-16AB-CE49-962D-9F19D1D2CAF5}"/>
              </a:ext>
            </a:extLst>
          </p:cNvPr>
          <p:cNvSpPr/>
          <p:nvPr userDrawn="1"/>
        </p:nvSpPr>
        <p:spPr>
          <a:xfrm>
            <a:off x="2717878" y="1026464"/>
            <a:ext cx="7587081" cy="8196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CCAB1345-992F-E545-B04B-5857CD94DC35}"/>
              </a:ext>
            </a:extLst>
          </p:cNvPr>
          <p:cNvSpPr/>
          <p:nvPr userDrawn="1"/>
        </p:nvSpPr>
        <p:spPr>
          <a:xfrm>
            <a:off x="2146264" y="1026464"/>
            <a:ext cx="28575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87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04F991A6-7FBD-004C-B9D3-09B858053AE4}"/>
              </a:ext>
            </a:extLst>
          </p:cNvPr>
          <p:cNvSpPr/>
          <p:nvPr userDrawn="1"/>
        </p:nvSpPr>
        <p:spPr>
          <a:xfrm>
            <a:off x="9144000" y="0"/>
            <a:ext cx="9143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DEF7E3-8CE1-A64E-893B-2B52B8EAD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37A84B-8011-F642-9A70-EB69675DA17D}"/>
              </a:ext>
            </a:extLst>
          </p:cNvPr>
          <p:cNvSpPr/>
          <p:nvPr userDrawn="1"/>
        </p:nvSpPr>
        <p:spPr>
          <a:xfrm rot="5400000">
            <a:off x="6860525" y="4895850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857CD44-1A68-9845-B9B7-5DD89207B779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4FFD09F-8BBB-4F4A-A03E-0EEFA8DA3A6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D0346-91FD-8849-99B9-552AB425B3EA}"/>
              </a:ext>
            </a:extLst>
          </p:cNvPr>
          <p:cNvSpPr/>
          <p:nvPr userDrawn="1"/>
        </p:nvSpPr>
        <p:spPr>
          <a:xfrm>
            <a:off x="1028700" y="1028700"/>
            <a:ext cx="4552949" cy="82295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F6C14-4A8C-E641-AC92-50F514730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A2514BFE-6C95-B448-B46A-B811D9404797}"/>
              </a:ext>
            </a:extLst>
          </p:cNvPr>
          <p:cNvSpPr/>
          <p:nvPr userDrawn="1"/>
        </p:nvSpPr>
        <p:spPr>
          <a:xfrm>
            <a:off x="7015305" y="6989450"/>
            <a:ext cx="7200900" cy="28575"/>
          </a:xfrm>
          <a:custGeom>
            <a:avLst/>
            <a:gdLst/>
            <a:ahLst/>
            <a:cxnLst/>
            <a:rect l="l" t="t" r="r" b="b"/>
            <a:pathLst>
              <a:path w="7200900" h="28575">
                <a:moveTo>
                  <a:pt x="7200899" y="28574"/>
                </a:moveTo>
                <a:lnTo>
                  <a:pt x="0" y="28574"/>
                </a:lnTo>
                <a:lnTo>
                  <a:pt x="0" y="0"/>
                </a:lnTo>
                <a:lnTo>
                  <a:pt x="7200899" y="0"/>
                </a:lnTo>
                <a:lnTo>
                  <a:pt x="720089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0312E-A9C2-C349-99AD-AFCFD9FFF450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427AF-FC89-B544-AD6A-8861FD3D0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950B3E-629C-5048-BBA1-C8B1F62EFD00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7A607B4-CBD2-E04D-BDAA-181449BAF92E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0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C6E696BB-D489-4E45-AD3E-2908427C4D7D}"/>
              </a:ext>
            </a:extLst>
          </p:cNvPr>
          <p:cNvSpPr/>
          <p:nvPr/>
        </p:nvSpPr>
        <p:spPr>
          <a:xfrm>
            <a:off x="1028700" y="4508027"/>
            <a:ext cx="16230600" cy="28575"/>
          </a:xfrm>
          <a:custGeom>
            <a:avLst/>
            <a:gdLst/>
            <a:ahLst/>
            <a:cxnLst/>
            <a:rect l="l" t="t" r="r" b="b"/>
            <a:pathLst>
              <a:path w="16230600" h="28575">
                <a:moveTo>
                  <a:pt x="16230598" y="28574"/>
                </a:moveTo>
                <a:lnTo>
                  <a:pt x="0" y="28574"/>
                </a:lnTo>
                <a:lnTo>
                  <a:pt x="0" y="0"/>
                </a:lnTo>
                <a:lnTo>
                  <a:pt x="16230598" y="0"/>
                </a:lnTo>
                <a:lnTo>
                  <a:pt x="1623059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6925C-926B-1546-8F79-7CEF2622C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C38A79-1416-6A47-8697-1B397F2D4AAD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625C8968-7A91-BB4A-B0D1-505C60660E18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586ED654-700A-2147-9380-60A6E2C74899}"/>
              </a:ext>
            </a:extLst>
          </p:cNvPr>
          <p:cNvSpPr/>
          <p:nvPr userDrawn="1"/>
        </p:nvSpPr>
        <p:spPr>
          <a:xfrm>
            <a:off x="1028700" y="4508027"/>
            <a:ext cx="16230600" cy="28575"/>
          </a:xfrm>
          <a:custGeom>
            <a:avLst/>
            <a:gdLst/>
            <a:ahLst/>
            <a:cxnLst/>
            <a:rect l="l" t="t" r="r" b="b"/>
            <a:pathLst>
              <a:path w="16230600" h="28575">
                <a:moveTo>
                  <a:pt x="16230598" y="28574"/>
                </a:moveTo>
                <a:lnTo>
                  <a:pt x="0" y="28574"/>
                </a:lnTo>
                <a:lnTo>
                  <a:pt x="0" y="0"/>
                </a:lnTo>
                <a:lnTo>
                  <a:pt x="16230598" y="0"/>
                </a:lnTo>
                <a:lnTo>
                  <a:pt x="1623059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54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25A0CD-16AB-CE49-962D-9F19D1D2CAF5}"/>
              </a:ext>
            </a:extLst>
          </p:cNvPr>
          <p:cNvSpPr/>
          <p:nvPr/>
        </p:nvSpPr>
        <p:spPr>
          <a:xfrm>
            <a:off x="2717878" y="1026464"/>
            <a:ext cx="7587081" cy="8196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70D7D-8179-4F40-89E0-4CEF890A7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CCAB1345-992F-E545-B04B-5857CD94DC35}"/>
              </a:ext>
            </a:extLst>
          </p:cNvPr>
          <p:cNvSpPr/>
          <p:nvPr/>
        </p:nvSpPr>
        <p:spPr>
          <a:xfrm>
            <a:off x="2146264" y="1026464"/>
            <a:ext cx="28575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8127CD-FD8A-A844-98F0-23382BA9FAE9}"/>
              </a:ext>
            </a:extLst>
          </p:cNvPr>
          <p:cNvSpPr/>
          <p:nvPr userDrawn="1"/>
        </p:nvSpPr>
        <p:spPr>
          <a:xfrm>
            <a:off x="2717878" y="1026464"/>
            <a:ext cx="7587081" cy="8196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7B0837-427D-1748-AB83-BA20A3975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633B24-A0CE-BF4A-B6B6-8FF604B3913F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C59CADE6-3B65-9745-88CF-D1F15149CC2E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7A7E4853-92BF-8943-98F7-E8F30CF4C94E}"/>
              </a:ext>
            </a:extLst>
          </p:cNvPr>
          <p:cNvSpPr/>
          <p:nvPr userDrawn="1"/>
        </p:nvSpPr>
        <p:spPr>
          <a:xfrm>
            <a:off x="2146264" y="1026464"/>
            <a:ext cx="28575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59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04F991A6-7FBD-004C-B9D3-09B858053AE4}"/>
              </a:ext>
            </a:extLst>
          </p:cNvPr>
          <p:cNvSpPr/>
          <p:nvPr/>
        </p:nvSpPr>
        <p:spPr>
          <a:xfrm>
            <a:off x="9144000" y="0"/>
            <a:ext cx="9143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DEF7E3-8CE1-A64E-893B-2B52B8EAD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37A84B-8011-F642-9A70-EB69675DA17D}"/>
              </a:ext>
            </a:extLst>
          </p:cNvPr>
          <p:cNvSpPr/>
          <p:nvPr/>
        </p:nvSpPr>
        <p:spPr>
          <a:xfrm rot="5400000">
            <a:off x="6860525" y="4895850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857CD44-1A68-9845-B9B7-5DD89207B779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E305CF2-3738-8E46-A4CD-EFB5936BA81C}"/>
              </a:ext>
            </a:extLst>
          </p:cNvPr>
          <p:cNvSpPr/>
          <p:nvPr userDrawn="1"/>
        </p:nvSpPr>
        <p:spPr>
          <a:xfrm>
            <a:off x="9144000" y="0"/>
            <a:ext cx="9143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E8668-042A-CB4E-978A-59827BEF9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432242-6D23-104C-983C-E3A1DF4292E7}"/>
              </a:ext>
            </a:extLst>
          </p:cNvPr>
          <p:cNvSpPr/>
          <p:nvPr userDrawn="1"/>
        </p:nvSpPr>
        <p:spPr>
          <a:xfrm rot="5400000">
            <a:off x="6860525" y="4895850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2BD09B77-CEFE-DD43-B003-CC084EC60D65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79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4FFD09F-8BBB-4F4A-A03E-0EEFA8DA3A6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D0346-91FD-8849-99B9-552AB425B3EA}"/>
              </a:ext>
            </a:extLst>
          </p:cNvPr>
          <p:cNvSpPr/>
          <p:nvPr/>
        </p:nvSpPr>
        <p:spPr>
          <a:xfrm>
            <a:off x="1028700" y="1028700"/>
            <a:ext cx="4552949" cy="82295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F6C14-4A8C-E641-AC92-50F514730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A2514BFE-6C95-B448-B46A-B811D9404797}"/>
              </a:ext>
            </a:extLst>
          </p:cNvPr>
          <p:cNvSpPr/>
          <p:nvPr/>
        </p:nvSpPr>
        <p:spPr>
          <a:xfrm>
            <a:off x="7015305" y="6989450"/>
            <a:ext cx="7200900" cy="28575"/>
          </a:xfrm>
          <a:custGeom>
            <a:avLst/>
            <a:gdLst/>
            <a:ahLst/>
            <a:cxnLst/>
            <a:rect l="l" t="t" r="r" b="b"/>
            <a:pathLst>
              <a:path w="7200900" h="28575">
                <a:moveTo>
                  <a:pt x="7200899" y="28574"/>
                </a:moveTo>
                <a:lnTo>
                  <a:pt x="0" y="28574"/>
                </a:lnTo>
                <a:lnTo>
                  <a:pt x="0" y="0"/>
                </a:lnTo>
                <a:lnTo>
                  <a:pt x="7200899" y="0"/>
                </a:lnTo>
                <a:lnTo>
                  <a:pt x="720089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0312E-A9C2-C349-99AD-AFCFD9FFF450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7E98F78-1EE8-9C46-B346-E33EA2A7C64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C0EF02-BD96-1647-AA41-B9268F4871FD}"/>
              </a:ext>
            </a:extLst>
          </p:cNvPr>
          <p:cNvSpPr/>
          <p:nvPr userDrawn="1"/>
        </p:nvSpPr>
        <p:spPr>
          <a:xfrm>
            <a:off x="1028700" y="1028700"/>
            <a:ext cx="4552949" cy="82295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5754AD-6AF6-064F-9D39-34874A4830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67F30830-0281-CB4A-8A0B-32C54DACCB37}"/>
              </a:ext>
            </a:extLst>
          </p:cNvPr>
          <p:cNvSpPr/>
          <p:nvPr userDrawn="1"/>
        </p:nvSpPr>
        <p:spPr>
          <a:xfrm>
            <a:off x="7015305" y="6989450"/>
            <a:ext cx="7200900" cy="28575"/>
          </a:xfrm>
          <a:custGeom>
            <a:avLst/>
            <a:gdLst/>
            <a:ahLst/>
            <a:cxnLst/>
            <a:rect l="l" t="t" r="r" b="b"/>
            <a:pathLst>
              <a:path w="7200900" h="28575">
                <a:moveTo>
                  <a:pt x="7200899" y="28574"/>
                </a:moveTo>
                <a:lnTo>
                  <a:pt x="0" y="28574"/>
                </a:lnTo>
                <a:lnTo>
                  <a:pt x="0" y="0"/>
                </a:lnTo>
                <a:lnTo>
                  <a:pt x="7200899" y="0"/>
                </a:lnTo>
                <a:lnTo>
                  <a:pt x="720089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62FECF-1BB5-4C42-A89A-BC831EB07689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8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4FFD09F-8BBB-4F4A-A03E-0EEFA8DA3A6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769987-766C-AE4B-87F0-D07CCA454BF2}"/>
              </a:ext>
            </a:extLst>
          </p:cNvPr>
          <p:cNvSpPr/>
          <p:nvPr/>
        </p:nvSpPr>
        <p:spPr>
          <a:xfrm>
            <a:off x="8842073" y="6118283"/>
            <a:ext cx="6162674" cy="33640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D0346-91FD-8849-99B9-552AB425B3EA}"/>
              </a:ext>
            </a:extLst>
          </p:cNvPr>
          <p:cNvSpPr/>
          <p:nvPr/>
        </p:nvSpPr>
        <p:spPr>
          <a:xfrm>
            <a:off x="8842073" y="1260941"/>
            <a:ext cx="6162674" cy="41125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F6C14-4A8C-E641-AC92-50F514730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22" name="object 9">
            <a:extLst>
              <a:ext uri="{FF2B5EF4-FFF2-40B4-BE49-F238E27FC236}">
                <a16:creationId xmlns:a16="http://schemas.microsoft.com/office/drawing/2014/main" id="{52E66EB2-263D-BA4C-964B-DCF423D7C437}"/>
              </a:ext>
            </a:extLst>
          </p:cNvPr>
          <p:cNvSpPr/>
          <p:nvPr/>
        </p:nvSpPr>
        <p:spPr>
          <a:xfrm>
            <a:off x="15520287" y="1260941"/>
            <a:ext cx="45719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0" y="0"/>
                </a:moveTo>
                <a:lnTo>
                  <a:pt x="28574" y="0"/>
                </a:lnTo>
                <a:lnTo>
                  <a:pt x="28574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07FBEEA-4BB0-3B4A-B12D-47020D535E72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CC4C5D-0CB8-2F46-B7D9-245DB1DF0910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3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E9B19-FEFE-C943-93B3-FAFAEACFE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58A3138-293C-1C4B-990D-E9B1D05EC067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894B9C6-FFC2-BF49-B139-13399AA9464D}"/>
              </a:ext>
            </a:extLst>
          </p:cNvPr>
          <p:cNvSpPr/>
          <p:nvPr/>
        </p:nvSpPr>
        <p:spPr>
          <a:xfrm>
            <a:off x="2137299" y="1028700"/>
            <a:ext cx="28575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28AAAE-5FD4-E749-8114-2DAEC131C6BD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808A2-9735-0046-8139-D23B663F52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D7F3E48-D5A1-D341-B5E7-77158EA2FBED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952CB7C8-3BB9-2143-AC2F-773A7C074011}"/>
              </a:ext>
            </a:extLst>
          </p:cNvPr>
          <p:cNvSpPr/>
          <p:nvPr userDrawn="1"/>
        </p:nvSpPr>
        <p:spPr>
          <a:xfrm>
            <a:off x="2137299" y="1028700"/>
            <a:ext cx="28575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4A4F16-1ACC-7B4A-873F-BADAEB93E903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0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4EC58BEA-C5D0-6E43-A7BE-DF35E27A245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B0471B98-1891-6240-AF37-D317E72481B2}"/>
              </a:ext>
            </a:extLst>
          </p:cNvPr>
          <p:cNvSpPr/>
          <p:nvPr/>
        </p:nvSpPr>
        <p:spPr>
          <a:xfrm rot="5400000" flipH="1">
            <a:off x="9140192" y="-4766911"/>
            <a:ext cx="45719" cy="182880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11F753-0479-734E-8743-658697E11855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E9B19-FEFE-C943-93B3-FAFAEACFE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28AAAE-5FD4-E749-8114-2DAEC131C6BD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39359C6-1A1D-274B-82CF-24CE4CE2C298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C0D586C-0FAA-C74C-ADB8-2C3BC7D4DC81}"/>
              </a:ext>
            </a:extLst>
          </p:cNvPr>
          <p:cNvSpPr/>
          <p:nvPr userDrawn="1"/>
        </p:nvSpPr>
        <p:spPr>
          <a:xfrm rot="5400000" flipH="1">
            <a:off x="9140192" y="-4766911"/>
            <a:ext cx="45719" cy="182880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7F5BD4-D7E3-1641-BA72-D080427A4F0D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555532-8968-2B43-BC3C-48409B8A07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4771C5-3AE5-724A-AF63-AB97DA82CA36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86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61" r:id="rId10"/>
    <p:sldLayoutId id="2147483662" r:id="rId11"/>
    <p:sldLayoutId id="2147483668" r:id="rId12"/>
    <p:sldLayoutId id="2147483667" r:id="rId13"/>
    <p:sldLayoutId id="2147483663" r:id="rId14"/>
    <p:sldLayoutId id="2147483664" r:id="rId1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lcoppola@obgyn.arizona.edu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shleyscott@obgyn.arizona.ed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9">
            <a:extLst>
              <a:ext uri="{FF2B5EF4-FFF2-40B4-BE49-F238E27FC236}">
                <a16:creationId xmlns:a16="http://schemas.microsoft.com/office/drawing/2014/main" id="{8FF35417-3F0A-C241-B35B-084EDB693D36}"/>
              </a:ext>
            </a:extLst>
          </p:cNvPr>
          <p:cNvSpPr txBox="1">
            <a:spLocks/>
          </p:cNvSpPr>
          <p:nvPr/>
        </p:nvSpPr>
        <p:spPr>
          <a:xfrm>
            <a:off x="3479800" y="6851848"/>
            <a:ext cx="11328400" cy="1949252"/>
          </a:xfrm>
          <a:prstGeom prst="rect">
            <a:avLst/>
          </a:prstGeom>
        </p:spPr>
        <p:txBody>
          <a:bodyPr vert="horz" wrap="square" lIns="0" tIns="168275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ts val="14960"/>
              </a:lnSpc>
              <a:spcBef>
                <a:spcPts val="1325"/>
              </a:spcBef>
            </a:pPr>
            <a:r>
              <a:rPr lang="en-US" sz="5400" kern="0" spc="-15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Obstetrics and Gynecology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5C2D92-E1E6-7746-B459-BEFEB84964AE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43E43-56AE-86B5-F56D-36580C24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1"/>
          <a:stretch/>
        </p:blipFill>
        <p:spPr>
          <a:xfrm>
            <a:off x="0" y="-647700"/>
            <a:ext cx="18288000" cy="800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3D88F1-FF68-6A0B-A568-6AF6A52CA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573846"/>
            <a:ext cx="3462338" cy="2512668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27FB2459-2ABC-25CA-A7A0-D17811F916A6}"/>
              </a:ext>
            </a:extLst>
          </p:cNvPr>
          <p:cNvSpPr txBox="1">
            <a:spLocks/>
          </p:cNvSpPr>
          <p:nvPr/>
        </p:nvSpPr>
        <p:spPr>
          <a:xfrm>
            <a:off x="3448424" y="7658100"/>
            <a:ext cx="11328400" cy="1949252"/>
          </a:xfrm>
          <a:prstGeom prst="rect">
            <a:avLst/>
          </a:prstGeom>
        </p:spPr>
        <p:txBody>
          <a:bodyPr vert="horz" wrap="square" lIns="0" tIns="168275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ts val="14960"/>
              </a:lnSpc>
              <a:spcBef>
                <a:spcPts val="1325"/>
              </a:spcBef>
            </a:pPr>
            <a:r>
              <a:rPr lang="en-US" sz="4000" kern="0" spc="-15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Arizona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394685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439400" y="1942772"/>
            <a:ext cx="7467600" cy="7066126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Faculty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Academics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Our faculty have experience in pure “academics” to private practice and back 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Global perspective 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Diverse patient population 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Unlimited research potential 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ACGME with the full </a:t>
            </a:r>
            <a:r>
              <a:rPr lang="en-US" sz="3600">
                <a:solidFill>
                  <a:srgbClr val="0C234B"/>
                </a:solidFill>
              </a:rPr>
              <a:t>accreditation 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C234B"/>
                </a:solidFill>
              </a:rPr>
              <a:t>The </a:t>
            </a:r>
            <a:r>
              <a:rPr lang="en-US" sz="3600" dirty="0">
                <a:solidFill>
                  <a:srgbClr val="0C234B"/>
                </a:solidFill>
              </a:rPr>
              <a:t>ability to write your own story!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947993" y="2655832"/>
            <a:ext cx="7173595" cy="2820003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9500" dirty="0">
                <a:solidFill>
                  <a:srgbClr val="0C234A"/>
                </a:solidFill>
                <a:latin typeface="Times New Roman"/>
                <a:cs typeface="Times New Roman"/>
              </a:rPr>
              <a:t>Why choose our fellowship?</a:t>
            </a:r>
            <a:endParaRPr sz="9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5808265" y="1008994"/>
            <a:ext cx="8062119" cy="9366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MFM Fellowship Faculty</a:t>
            </a:r>
            <a:endParaRPr sz="6000" b="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48000" y="2468056"/>
            <a:ext cx="13582650" cy="28575"/>
          </a:xfrm>
          <a:custGeom>
            <a:avLst/>
            <a:gdLst/>
            <a:ahLst/>
            <a:cxnLst/>
            <a:rect l="l" t="t" r="r" b="b"/>
            <a:pathLst>
              <a:path w="13582650" h="28575">
                <a:moveTo>
                  <a:pt x="13582648" y="28574"/>
                </a:moveTo>
                <a:lnTo>
                  <a:pt x="0" y="28574"/>
                </a:lnTo>
                <a:lnTo>
                  <a:pt x="0" y="0"/>
                </a:lnTo>
                <a:lnTo>
                  <a:pt x="13582648" y="0"/>
                </a:lnTo>
                <a:lnTo>
                  <a:pt x="1358264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02D89E-D126-6D78-C66F-724683FF1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279071"/>
            <a:ext cx="3007529" cy="3644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B051C-A136-7C23-6243-85E2A80E9595}"/>
              </a:ext>
            </a:extLst>
          </p:cNvPr>
          <p:cNvSpPr txBox="1"/>
          <p:nvPr/>
        </p:nvSpPr>
        <p:spPr>
          <a:xfrm>
            <a:off x="6098757" y="6920925"/>
            <a:ext cx="2057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Karen Lesser, MD</a:t>
            </a:r>
          </a:p>
          <a:p>
            <a:pPr algn="ctr"/>
            <a:r>
              <a:rPr lang="en-US" sz="1600" dirty="0"/>
              <a:t>Division Director MFM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5A1CE-4629-85E9-FA3D-45214C382481}"/>
              </a:ext>
            </a:extLst>
          </p:cNvPr>
          <p:cNvSpPr txBox="1"/>
          <p:nvPr/>
        </p:nvSpPr>
        <p:spPr>
          <a:xfrm>
            <a:off x="8971364" y="692092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Teresa Orth, MD, PhD                 </a:t>
            </a:r>
            <a:r>
              <a:rPr lang="en-US" sz="1600" dirty="0"/>
              <a:t>Clinical Assistant Professor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C2452E-22D8-C60A-1863-5630253109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496636"/>
            <a:ext cx="2536414" cy="31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762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4F55BD-2A6E-5B8E-75FF-B5569320C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279071"/>
            <a:ext cx="2946481" cy="36440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74CD3-9BB0-7B3C-D8E0-C7C8D110B9A0}"/>
              </a:ext>
            </a:extLst>
          </p:cNvPr>
          <p:cNvSpPr txBox="1"/>
          <p:nvPr/>
        </p:nvSpPr>
        <p:spPr>
          <a:xfrm>
            <a:off x="3048000" y="6920925"/>
            <a:ext cx="22656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Lynn Coppola, MD, MPH</a:t>
            </a:r>
          </a:p>
          <a:p>
            <a:pPr algn="ctr"/>
            <a:r>
              <a:rPr lang="en-US" sz="1600" dirty="0"/>
              <a:t>Interim Program Director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3B489C-51DC-C54B-F776-3CA49C4BA059}"/>
              </a:ext>
            </a:extLst>
          </p:cNvPr>
          <p:cNvSpPr txBox="1"/>
          <p:nvPr/>
        </p:nvSpPr>
        <p:spPr>
          <a:xfrm>
            <a:off x="12010829" y="6920925"/>
            <a:ext cx="2536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Chaur-Dong Hsu, MD, MPH</a:t>
            </a:r>
          </a:p>
          <a:p>
            <a:pPr algn="ctr"/>
            <a:r>
              <a:rPr lang="en-US" sz="1600" dirty="0"/>
              <a:t>Department Head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D33116-3AED-6ED1-D341-0F5CD4953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0871" y="3238500"/>
            <a:ext cx="3007529" cy="36440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D7703F-8C96-9C4C-EA49-BAB897B2E8FC}"/>
              </a:ext>
            </a:extLst>
          </p:cNvPr>
          <p:cNvSpPr txBox="1"/>
          <p:nvPr/>
        </p:nvSpPr>
        <p:spPr>
          <a:xfrm>
            <a:off x="15468830" y="7852690"/>
            <a:ext cx="175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Kathryn Reed, MD</a:t>
            </a:r>
          </a:p>
          <a:p>
            <a:pPr algn="ctr"/>
            <a:r>
              <a:rPr lang="en-US" sz="1600" dirty="0"/>
              <a:t>Professor Emeritus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F42DEA-E6B3-9FCA-B208-4F755F6D9564}"/>
              </a:ext>
            </a:extLst>
          </p:cNvPr>
          <p:cNvSpPr txBox="1"/>
          <p:nvPr/>
        </p:nvSpPr>
        <p:spPr>
          <a:xfrm>
            <a:off x="15295452" y="6920925"/>
            <a:ext cx="175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Kathryn Reed, MD</a:t>
            </a:r>
          </a:p>
          <a:p>
            <a:pPr algn="ctr"/>
            <a:r>
              <a:rPr lang="en-US" sz="1600" dirty="0"/>
              <a:t>Professor Emeritus</a:t>
            </a:r>
          </a:p>
        </p:txBody>
      </p:sp>
      <p:pic>
        <p:nvPicPr>
          <p:cNvPr id="4" name="Picture 3" descr="A person wearing a white shirt and red tie&#10;&#10;Description automatically generated with medium confidence">
            <a:extLst>
              <a:ext uri="{FF2B5EF4-FFF2-40B4-BE49-F238E27FC236}">
                <a16:creationId xmlns:a16="http://schemas.microsoft.com/office/drawing/2014/main" id="{E69E108A-5F7B-BA1B-745C-350DC46348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763" y="3531871"/>
            <a:ext cx="2480037" cy="310004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94000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934200" y="4533900"/>
            <a:ext cx="7551596" cy="3151504"/>
          </a:xfrm>
          <a:prstGeom prst="rect">
            <a:avLst/>
          </a:prstGeom>
        </p:spPr>
        <p:txBody>
          <a:bodyPr vert="horz" wrap="square" lIns="0" tIns="73025" rIns="0" bIns="0" rtlCol="0">
            <a:noAutofit/>
          </a:bodyPr>
          <a:lstStyle/>
          <a:p>
            <a:pPr marL="12700" marR="5080">
              <a:lnSpc>
                <a:spcPts val="8009"/>
              </a:lnSpc>
              <a:spcBef>
                <a:spcPts val="575"/>
              </a:spcBef>
            </a:pPr>
            <a:r>
              <a:rPr lang="en-US" sz="9600" dirty="0">
                <a:solidFill>
                  <a:srgbClr val="0C23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are we? </a:t>
            </a:r>
            <a:endParaRPr sz="9600" dirty="0">
              <a:latin typeface="Times New Roman"/>
              <a:cs typeface="Times New Roman"/>
            </a:endParaRPr>
          </a:p>
        </p:txBody>
      </p:sp>
      <p:pic>
        <p:nvPicPr>
          <p:cNvPr id="4" name="Picture 3" descr="A large brick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9C2DE6EF-3E78-7608-70CE-8C45785D7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0" t="11690" r="29000" b="11690"/>
          <a:stretch/>
        </p:blipFill>
        <p:spPr>
          <a:xfrm>
            <a:off x="990600" y="929304"/>
            <a:ext cx="5334000" cy="83702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038600" y="1140211"/>
            <a:ext cx="12193984" cy="9366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Maternal-Fetal Medicine Fellows</a:t>
            </a:r>
            <a:endParaRPr sz="6000" b="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48000" y="2468056"/>
            <a:ext cx="13582650" cy="28575"/>
          </a:xfrm>
          <a:custGeom>
            <a:avLst/>
            <a:gdLst/>
            <a:ahLst/>
            <a:cxnLst/>
            <a:rect l="l" t="t" r="r" b="b"/>
            <a:pathLst>
              <a:path w="13582650" h="28575">
                <a:moveTo>
                  <a:pt x="13582648" y="28574"/>
                </a:moveTo>
                <a:lnTo>
                  <a:pt x="0" y="28574"/>
                </a:lnTo>
                <a:lnTo>
                  <a:pt x="0" y="0"/>
                </a:lnTo>
                <a:lnTo>
                  <a:pt x="13582648" y="0"/>
                </a:lnTo>
                <a:lnTo>
                  <a:pt x="1358264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11588-0418-08BA-17A6-75F5567AA470}"/>
              </a:ext>
            </a:extLst>
          </p:cNvPr>
          <p:cNvSpPr txBox="1"/>
          <p:nvPr/>
        </p:nvSpPr>
        <p:spPr>
          <a:xfrm>
            <a:off x="3429000" y="8434607"/>
            <a:ext cx="302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/>
              <a:t>DAWIE DAVID WANG, MD</a:t>
            </a:r>
          </a:p>
          <a:p>
            <a:pPr>
              <a:spcAft>
                <a:spcPts val="2400"/>
              </a:spcAft>
            </a:pPr>
            <a:r>
              <a:rPr lang="en-US" sz="2000" b="1" dirty="0"/>
              <a:t>             2020-2023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22C7B3-F13E-71E0-1C83-5972E49B4081}"/>
              </a:ext>
            </a:extLst>
          </p:cNvPr>
          <p:cNvSpPr txBox="1"/>
          <p:nvPr/>
        </p:nvSpPr>
        <p:spPr>
          <a:xfrm>
            <a:off x="8184679" y="8434607"/>
            <a:ext cx="284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     GIOVANNI SISTI, MD</a:t>
            </a:r>
          </a:p>
          <a:p>
            <a:r>
              <a:rPr lang="en-US" sz="2000" b="1" dirty="0"/>
              <a:t>                2021-2024</a:t>
            </a:r>
          </a:p>
        </p:txBody>
      </p:sp>
      <p:pic>
        <p:nvPicPr>
          <p:cNvPr id="20" name="Picture 19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AB2B868E-F7A4-87BF-19AF-AAC4BBD5C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97" y="3061794"/>
            <a:ext cx="3444240" cy="5166360"/>
          </a:xfrm>
          <a:prstGeom prst="rect">
            <a:avLst/>
          </a:prstGeom>
        </p:spPr>
      </p:pic>
      <p:pic>
        <p:nvPicPr>
          <p:cNvPr id="21" name="Picture 20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5069B9E4-38B5-9D20-71EF-57A146CDE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067854"/>
            <a:ext cx="3444240" cy="5160300"/>
          </a:xfrm>
          <a:prstGeom prst="rect">
            <a:avLst/>
          </a:prstGeom>
        </p:spPr>
      </p:pic>
      <p:pic>
        <p:nvPicPr>
          <p:cNvPr id="22" name="Picture 21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7F39D2D8-256B-B8E6-FE82-F1772FEDAA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r="10991"/>
          <a:stretch/>
        </p:blipFill>
        <p:spPr>
          <a:xfrm>
            <a:off x="12877800" y="3083088"/>
            <a:ext cx="3559048" cy="51260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2D38BD-A152-6755-2191-7B1C8F50F4AA}"/>
              </a:ext>
            </a:extLst>
          </p:cNvPr>
          <p:cNvSpPr txBox="1"/>
          <p:nvPr/>
        </p:nvSpPr>
        <p:spPr>
          <a:xfrm>
            <a:off x="13233183" y="8438903"/>
            <a:ext cx="284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       LAURA MROUE, MD</a:t>
            </a:r>
          </a:p>
          <a:p>
            <a:r>
              <a:rPr lang="en-US" sz="2000" b="1" dirty="0"/>
              <a:t>                2022-2025</a:t>
            </a:r>
          </a:p>
        </p:txBody>
      </p:sp>
    </p:spTree>
    <p:extLst>
      <p:ext uri="{BB962C8B-B14F-4D97-AF65-F5344CB8AC3E}">
        <p14:creationId xmlns:p14="http://schemas.microsoft.com/office/powerpoint/2010/main" val="2394902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295400" y="231086"/>
            <a:ext cx="16563441" cy="163472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6600" dirty="0">
                <a:solidFill>
                  <a:srgbClr val="0C234A"/>
                </a:solidFill>
                <a:latin typeface="Times New Roman"/>
                <a:cs typeface="Times New Roman"/>
              </a:rPr>
              <a:t>Our newest MFM Fellow: Laura </a:t>
            </a:r>
            <a:r>
              <a:rPr lang="en-US" sz="6600" dirty="0" err="1">
                <a:solidFill>
                  <a:srgbClr val="0C234A"/>
                </a:solidFill>
                <a:latin typeface="Times New Roman"/>
                <a:cs typeface="Times New Roman"/>
              </a:rPr>
              <a:t>Mroue</a:t>
            </a:r>
            <a:r>
              <a:rPr lang="en-US" sz="6600" dirty="0">
                <a:solidFill>
                  <a:srgbClr val="0C234A"/>
                </a:solidFill>
                <a:latin typeface="Times New Roman"/>
                <a:cs typeface="Times New Roman"/>
              </a:rPr>
              <a:t>, MD</a:t>
            </a:r>
            <a:endParaRPr sz="6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524000" y="1572787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7239000" y="3390900"/>
            <a:ext cx="7848600" cy="4800600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b="1" dirty="0">
                <a:solidFill>
                  <a:srgbClr val="0C234B"/>
                </a:solidFill>
              </a:rPr>
              <a:t>Residency: </a:t>
            </a:r>
            <a:r>
              <a:rPr lang="en-US" sz="2400" dirty="0">
                <a:solidFill>
                  <a:srgbClr val="0C234B"/>
                </a:solidFill>
              </a:rPr>
              <a:t>Detroit Medical Center/Wayne State University</a:t>
            </a:r>
          </a:p>
          <a:p>
            <a:r>
              <a:rPr lang="en-US" sz="2400" dirty="0">
                <a:solidFill>
                  <a:srgbClr val="0C234B"/>
                </a:solidFill>
              </a:rPr>
              <a:t> </a:t>
            </a:r>
            <a:endParaRPr lang="en-US" sz="2400" b="1" dirty="0">
              <a:solidFill>
                <a:srgbClr val="0C234B"/>
              </a:solidFill>
            </a:endParaRPr>
          </a:p>
          <a:p>
            <a:r>
              <a:rPr lang="en-US" sz="2400" b="1" dirty="0">
                <a:solidFill>
                  <a:srgbClr val="0C234B"/>
                </a:solidFill>
              </a:rPr>
              <a:t>Medical School: </a:t>
            </a:r>
            <a:r>
              <a:rPr lang="en-US" sz="2400" dirty="0">
                <a:solidFill>
                  <a:srgbClr val="0C234B"/>
                </a:solidFill>
              </a:rPr>
              <a:t>Wayne State University School of Medicine</a:t>
            </a:r>
          </a:p>
          <a:p>
            <a:r>
              <a:rPr lang="en-US" sz="2400" dirty="0">
                <a:solidFill>
                  <a:srgbClr val="0C234B"/>
                </a:solidFill>
              </a:rPr>
              <a:t> </a:t>
            </a:r>
            <a:endParaRPr lang="en-US" sz="2400" b="1" dirty="0">
              <a:solidFill>
                <a:srgbClr val="0C234B"/>
              </a:solidFill>
            </a:endParaRPr>
          </a:p>
          <a:p>
            <a:r>
              <a:rPr lang="en-US" sz="2400" b="1" dirty="0">
                <a:solidFill>
                  <a:srgbClr val="0C234B"/>
                </a:solidFill>
              </a:rPr>
              <a:t>Hobbies: </a:t>
            </a:r>
            <a:r>
              <a:rPr lang="en-US" sz="2400" dirty="0">
                <a:solidFill>
                  <a:srgbClr val="0C234B"/>
                </a:solidFill>
              </a:rPr>
              <a:t>Rock climbing, running, biking, hammocking, gardening, cooking, and reading</a:t>
            </a:r>
          </a:p>
          <a:p>
            <a:endParaRPr lang="en-US" sz="2400" dirty="0">
              <a:solidFill>
                <a:srgbClr val="0C234B"/>
              </a:solidFill>
            </a:endParaRPr>
          </a:p>
          <a:p>
            <a:r>
              <a:rPr lang="en-US" sz="2400" dirty="0">
                <a:solidFill>
                  <a:srgbClr val="0C234B"/>
                </a:solidFill>
              </a:rPr>
              <a:t>We can’t wait to welcome her to the team!! </a:t>
            </a:r>
          </a:p>
        </p:txBody>
      </p:sp>
      <p:pic>
        <p:nvPicPr>
          <p:cNvPr id="16" name="Picture 15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F50C5648-431E-8779-BDB2-925141AFA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r="10991"/>
          <a:stretch/>
        </p:blipFill>
        <p:spPr>
          <a:xfrm>
            <a:off x="1550126" y="2952587"/>
            <a:ext cx="3559048" cy="51260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848100" y="2485"/>
            <a:ext cx="10591800" cy="163472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6600" dirty="0">
                <a:solidFill>
                  <a:srgbClr val="0C234A"/>
                </a:solidFill>
                <a:latin typeface="Times New Roman"/>
                <a:cs typeface="Times New Roman"/>
              </a:rPr>
              <a:t>Our Fellows at work and play! </a:t>
            </a:r>
            <a:endParaRPr sz="6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524000" y="1572787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id-3D073CBD-B105-4A84-8688-EA66AE82288B" descr="Image.jpeg">
            <a:extLst>
              <a:ext uri="{FF2B5EF4-FFF2-40B4-BE49-F238E27FC236}">
                <a16:creationId xmlns:a16="http://schemas.microsoft.com/office/drawing/2014/main" id="{FD65B9CA-F0D9-2ED6-D617-90944A615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33700"/>
            <a:ext cx="8940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indoor, ceiling, area&#10;&#10;Description automatically generated">
            <a:extLst>
              <a:ext uri="{FF2B5EF4-FFF2-40B4-BE49-F238E27FC236}">
                <a16:creationId xmlns:a16="http://schemas.microsoft.com/office/drawing/2014/main" id="{D7A05B49-4B55-1DB3-922B-7742B6078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714500"/>
            <a:ext cx="8763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7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743200" y="571500"/>
            <a:ext cx="8077200" cy="9366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MFM Graduates</a:t>
            </a:r>
            <a:endParaRPr sz="6000" b="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43200" y="1674565"/>
            <a:ext cx="13582650" cy="28575"/>
          </a:xfrm>
          <a:custGeom>
            <a:avLst/>
            <a:gdLst/>
            <a:ahLst/>
            <a:cxnLst/>
            <a:rect l="l" t="t" r="r" b="b"/>
            <a:pathLst>
              <a:path w="13582650" h="28575">
                <a:moveTo>
                  <a:pt x="13582648" y="28574"/>
                </a:moveTo>
                <a:lnTo>
                  <a:pt x="0" y="28574"/>
                </a:lnTo>
                <a:lnTo>
                  <a:pt x="0" y="0"/>
                </a:lnTo>
                <a:lnTo>
                  <a:pt x="13582648" y="0"/>
                </a:lnTo>
                <a:lnTo>
                  <a:pt x="1358264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3DA478-EED8-F123-475D-B4FB691DD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76" y="5679457"/>
            <a:ext cx="2250335" cy="319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EAEB0F-6132-48E5-6B7B-C5E0F2D8F272}"/>
              </a:ext>
            </a:extLst>
          </p:cNvPr>
          <p:cNvSpPr/>
          <p:nvPr/>
        </p:nvSpPr>
        <p:spPr>
          <a:xfrm>
            <a:off x="4459213" y="9069169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Kareem Tabsh, MD</a:t>
            </a:r>
          </a:p>
          <a:p>
            <a:r>
              <a:rPr lang="en-US" b="1" dirty="0"/>
              <a:t>  California MFM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42DB08-2FE2-DF82-CD74-F0B54E80B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336" y="5669661"/>
            <a:ext cx="2250335" cy="31969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0FF00B-4894-31E1-0D66-E9F829F9BAD0}"/>
              </a:ext>
            </a:extLst>
          </p:cNvPr>
          <p:cNvSpPr/>
          <p:nvPr/>
        </p:nvSpPr>
        <p:spPr>
          <a:xfrm>
            <a:off x="8534400" y="9069169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Adeola Awomolo, MD</a:t>
            </a:r>
          </a:p>
          <a:p>
            <a:r>
              <a:rPr lang="en-US" b="1" dirty="0"/>
              <a:t>       Houston, TX</a:t>
            </a:r>
          </a:p>
        </p:txBody>
      </p:sp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5B4A647-AD11-937E-37A2-243956C2C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297" y="5864592"/>
            <a:ext cx="2055703" cy="28699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1BE3D6-BCBC-2E59-7228-72C11B6DB31F}"/>
              </a:ext>
            </a:extLst>
          </p:cNvPr>
          <p:cNvSpPr/>
          <p:nvPr/>
        </p:nvSpPr>
        <p:spPr>
          <a:xfrm>
            <a:off x="12496800" y="9065903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Heather Miller, MD</a:t>
            </a:r>
          </a:p>
          <a:p>
            <a:r>
              <a:rPr lang="en-US" b="1" dirty="0"/>
              <a:t>  Salt Lake City, UT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610DAE-D032-1489-C68C-8D0FCC59B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422" y="2186250"/>
            <a:ext cx="1779982" cy="2465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2DBFCB-84A3-DCB4-1B9F-148A9C87D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0400" y="2252057"/>
            <a:ext cx="1779982" cy="2483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8E36CA0-EF3E-CABD-0B43-F96878759552}"/>
              </a:ext>
            </a:extLst>
          </p:cNvPr>
          <p:cNvSpPr/>
          <p:nvPr/>
        </p:nvSpPr>
        <p:spPr>
          <a:xfrm>
            <a:off x="5676517" y="4808167"/>
            <a:ext cx="1527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Ruth Wei, MD</a:t>
            </a:r>
          </a:p>
          <a:p>
            <a:r>
              <a:rPr lang="en-US" b="1" dirty="0"/>
              <a:t> Seattle MFM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7C825B-1478-7C73-003A-91E858C4C269}"/>
              </a:ext>
            </a:extLst>
          </p:cNvPr>
          <p:cNvSpPr/>
          <p:nvPr/>
        </p:nvSpPr>
        <p:spPr>
          <a:xfrm>
            <a:off x="10512050" y="4808167"/>
            <a:ext cx="2396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  Maritza Gonzalez, MD</a:t>
            </a:r>
          </a:p>
          <a:p>
            <a:r>
              <a:rPr lang="en-US" b="1" dirty="0"/>
              <a:t>   University of Chicago</a:t>
            </a:r>
          </a:p>
        </p:txBody>
      </p:sp>
    </p:spTree>
    <p:extLst>
      <p:ext uri="{BB962C8B-B14F-4D97-AF65-F5344CB8AC3E}">
        <p14:creationId xmlns:p14="http://schemas.microsoft.com/office/powerpoint/2010/main" val="3595238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616FF0-E847-CEFD-D002-A02DCA3A24D5}"/>
              </a:ext>
            </a:extLst>
          </p:cNvPr>
          <p:cNvSpPr/>
          <p:nvPr/>
        </p:nvSpPr>
        <p:spPr>
          <a:xfrm>
            <a:off x="762000" y="8496300"/>
            <a:ext cx="3733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3C94D152-FC6A-A576-0BB5-BD3F5F279C55}"/>
              </a:ext>
            </a:extLst>
          </p:cNvPr>
          <p:cNvSpPr txBox="1">
            <a:spLocks/>
          </p:cNvSpPr>
          <p:nvPr/>
        </p:nvSpPr>
        <p:spPr>
          <a:xfrm>
            <a:off x="3479800" y="7826474"/>
            <a:ext cx="11328400" cy="1949252"/>
          </a:xfrm>
          <a:prstGeom prst="rect">
            <a:avLst/>
          </a:prstGeom>
        </p:spPr>
        <p:txBody>
          <a:bodyPr vert="horz" wrap="square" lIns="0" tIns="168275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ts val="14960"/>
              </a:lnSpc>
              <a:spcBef>
                <a:spcPts val="1325"/>
              </a:spcBef>
            </a:pPr>
            <a:r>
              <a:rPr lang="en-US" sz="6600" kern="0" spc="-15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Department of OB/GYN</a:t>
            </a:r>
          </a:p>
        </p:txBody>
      </p:sp>
      <p:pic>
        <p:nvPicPr>
          <p:cNvPr id="9" name="Content Placeholder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0613C7A-3535-9C0F-7404-60130AC9D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11365" r="8335" b="26125"/>
          <a:stretch/>
        </p:blipFill>
        <p:spPr>
          <a:xfrm>
            <a:off x="-454025" y="-948855"/>
            <a:ext cx="18874513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8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5">
            <a:extLst>
              <a:ext uri="{FF2B5EF4-FFF2-40B4-BE49-F238E27FC236}">
                <a16:creationId xmlns:a16="http://schemas.microsoft.com/office/drawing/2014/main" id="{83463FB7-51C1-5147-BCC6-34D084156878}"/>
              </a:ext>
            </a:extLst>
          </p:cNvPr>
          <p:cNvSpPr txBox="1"/>
          <p:nvPr/>
        </p:nvSpPr>
        <p:spPr>
          <a:xfrm>
            <a:off x="11305222" y="2001906"/>
            <a:ext cx="5915978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Chaur-Dong Hsu, MD, MPH, FACOG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C234B"/>
                </a:solidFill>
              </a:rPr>
              <a:t>Professor &amp; Department Head, Obstetrics &amp; Gynecology </a:t>
            </a: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8565E005-3B35-1B41-A811-8D602FDB0E14}"/>
              </a:ext>
            </a:extLst>
          </p:cNvPr>
          <p:cNvSpPr txBox="1"/>
          <p:nvPr/>
        </p:nvSpPr>
        <p:spPr>
          <a:xfrm>
            <a:off x="11305222" y="4353922"/>
            <a:ext cx="4417060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r>
              <a:rPr lang="en-US" sz="2400" dirty="0">
                <a:solidFill>
                  <a:srgbClr val="0C234B"/>
                </a:solidFill>
              </a:rPr>
              <a:t>Project Site Consultant, Perinatology Research Branch, NIH</a:t>
            </a:r>
          </a:p>
          <a:p>
            <a:endParaRPr lang="en-US" sz="2400" dirty="0">
              <a:solidFill>
                <a:srgbClr val="0C234B"/>
              </a:solidFill>
            </a:endParaRPr>
          </a:p>
          <a:p>
            <a:r>
              <a:rPr lang="en-US" sz="2400" dirty="0">
                <a:solidFill>
                  <a:srgbClr val="0C234B"/>
                </a:solidFill>
              </a:rPr>
              <a:t>Well funded researcher with nearly 300 publications</a:t>
            </a: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B7A2BE74-5265-6644-B219-10B65BFE4328}"/>
              </a:ext>
            </a:extLst>
          </p:cNvPr>
          <p:cNvSpPr txBox="1"/>
          <p:nvPr/>
        </p:nvSpPr>
        <p:spPr>
          <a:xfrm>
            <a:off x="11305222" y="6920547"/>
            <a:ext cx="4417060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r>
              <a:rPr lang="en-US" sz="2400" b="1" dirty="0">
                <a:solidFill>
                  <a:srgbClr val="0C234B"/>
                </a:solidFill>
              </a:rPr>
              <a:t>Research Interest: </a:t>
            </a:r>
            <a:r>
              <a:rPr lang="en-US" sz="2400" dirty="0">
                <a:solidFill>
                  <a:srgbClr val="0C234B"/>
                </a:solidFill>
              </a:rPr>
              <a:t>Obstetrical syndromes, personalized obstetrics, preeclampsia, intraamniotic infection </a:t>
            </a:r>
          </a:p>
          <a:p>
            <a:endParaRPr lang="en-US" sz="2400" dirty="0">
              <a:solidFill>
                <a:srgbClr val="0C234B"/>
              </a:solidFill>
            </a:endParaRPr>
          </a:p>
          <a:p>
            <a:r>
              <a:rPr lang="en-US" sz="2400" b="1" dirty="0">
                <a:solidFill>
                  <a:srgbClr val="0C234B"/>
                </a:solidFill>
              </a:rPr>
              <a:t>Clinical Interest: </a:t>
            </a:r>
            <a:r>
              <a:rPr lang="en-US" sz="2400" dirty="0">
                <a:solidFill>
                  <a:srgbClr val="0C234B"/>
                </a:solidFill>
              </a:rPr>
              <a:t>Complex MFM cases and perinatal ultrasound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9ECDC2-2CF0-1947-9BEE-DF69B3569E8A}"/>
              </a:ext>
            </a:extLst>
          </p:cNvPr>
          <p:cNvCxnSpPr/>
          <p:nvPr/>
        </p:nvCxnSpPr>
        <p:spPr>
          <a:xfrm>
            <a:off x="11305222" y="4076700"/>
            <a:ext cx="4417060" cy="0"/>
          </a:xfrm>
          <a:prstGeom prst="line">
            <a:avLst/>
          </a:prstGeom>
          <a:ln w="31750">
            <a:solidFill>
              <a:srgbClr val="AB05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EAFD4D-11B2-AE44-BA00-A8ED2C25AF14}"/>
              </a:ext>
            </a:extLst>
          </p:cNvPr>
          <p:cNvCxnSpPr/>
          <p:nvPr/>
        </p:nvCxnSpPr>
        <p:spPr>
          <a:xfrm>
            <a:off x="11305222" y="6554773"/>
            <a:ext cx="4417060" cy="0"/>
          </a:xfrm>
          <a:prstGeom prst="line">
            <a:avLst/>
          </a:prstGeom>
          <a:ln w="31750">
            <a:solidFill>
              <a:srgbClr val="AB05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ject 7">
            <a:extLst>
              <a:ext uri="{FF2B5EF4-FFF2-40B4-BE49-F238E27FC236}">
                <a16:creationId xmlns:a16="http://schemas.microsoft.com/office/drawing/2014/main" id="{7738F4FE-5A6C-4B42-8682-96F7CE93E121}"/>
              </a:ext>
            </a:extLst>
          </p:cNvPr>
          <p:cNvSpPr txBox="1"/>
          <p:nvPr/>
        </p:nvSpPr>
        <p:spPr>
          <a:xfrm>
            <a:off x="10820400" y="266700"/>
            <a:ext cx="8437245" cy="133318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4400" dirty="0">
                <a:solidFill>
                  <a:srgbClr val="0C234A"/>
                </a:solidFill>
                <a:latin typeface="Times New Roman"/>
                <a:cs typeface="Times New Roman"/>
              </a:rPr>
              <a:t>Department of OBGYN Chair</a:t>
            </a:r>
            <a:endParaRPr sz="4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A person wearing a white shirt and red tie&#10;&#10;Description automatically generated with medium confidence">
            <a:extLst>
              <a:ext uri="{FF2B5EF4-FFF2-40B4-BE49-F238E27FC236}">
                <a16:creationId xmlns:a16="http://schemas.microsoft.com/office/drawing/2014/main" id="{EB501D22-BCA7-7379-0F24-E15CF01599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b="5034"/>
          <a:stretch/>
        </p:blipFill>
        <p:spPr>
          <a:xfrm>
            <a:off x="3745060" y="2031386"/>
            <a:ext cx="5551340" cy="6224228"/>
          </a:xfrm>
          <a:prstGeom prst="rect">
            <a:avLst/>
          </a:prstGeom>
          <a:effectLst>
            <a:innerShdw blurRad="114300">
              <a:prstClr val="black"/>
            </a:innerShdw>
            <a:softEdge rad="63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5">
            <a:extLst>
              <a:ext uri="{FF2B5EF4-FFF2-40B4-BE49-F238E27FC236}">
                <a16:creationId xmlns:a16="http://schemas.microsoft.com/office/drawing/2014/main" id="{83463FB7-51C1-5147-BCC6-34D084156878}"/>
              </a:ext>
            </a:extLst>
          </p:cNvPr>
          <p:cNvSpPr txBox="1"/>
          <p:nvPr/>
        </p:nvSpPr>
        <p:spPr>
          <a:xfrm>
            <a:off x="11244262" y="2979457"/>
            <a:ext cx="5915978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Lynn Coppola, MD, MPH</a:t>
            </a:r>
            <a:endParaRPr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C234B"/>
                </a:solidFill>
              </a:rPr>
              <a:t>Assistant Professor, Obstetrics &amp; Gynecology</a:t>
            </a:r>
          </a:p>
          <a:p>
            <a:r>
              <a:rPr lang="en-US" sz="2800" dirty="0">
                <a:solidFill>
                  <a:srgbClr val="0C234B"/>
                </a:solidFill>
              </a:rPr>
              <a:t>Interim Director, Maternal-Fetal Medicine Fellowship </a:t>
            </a: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B7A2BE74-5265-6644-B219-10B65BFE4328}"/>
              </a:ext>
            </a:extLst>
          </p:cNvPr>
          <p:cNvSpPr txBox="1"/>
          <p:nvPr/>
        </p:nvSpPr>
        <p:spPr>
          <a:xfrm>
            <a:off x="11272565" y="6296173"/>
            <a:ext cx="4417060" cy="2819399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r>
              <a:rPr lang="en-US" sz="2400" b="1" dirty="0">
                <a:solidFill>
                  <a:srgbClr val="0C234B"/>
                </a:solidFill>
              </a:rPr>
              <a:t>Research Interest: </a:t>
            </a:r>
            <a:r>
              <a:rPr lang="en-US" sz="2400" dirty="0">
                <a:solidFill>
                  <a:srgbClr val="0C234B"/>
                </a:solidFill>
              </a:rPr>
              <a:t>International health, disparities, and access to care</a:t>
            </a:r>
            <a:endParaRPr lang="en-US" sz="2400" b="1" dirty="0">
              <a:solidFill>
                <a:srgbClr val="0C234B"/>
              </a:solidFill>
            </a:endParaRPr>
          </a:p>
          <a:p>
            <a:endParaRPr lang="en-US" sz="2400" dirty="0">
              <a:solidFill>
                <a:srgbClr val="0C234B"/>
              </a:solidFill>
            </a:endParaRPr>
          </a:p>
          <a:p>
            <a:r>
              <a:rPr lang="en-US" sz="2400" b="1" dirty="0">
                <a:solidFill>
                  <a:srgbClr val="0C234B"/>
                </a:solidFill>
              </a:rPr>
              <a:t>Clinical Interest: </a:t>
            </a:r>
            <a:r>
              <a:rPr lang="en-US" sz="2400" dirty="0">
                <a:solidFill>
                  <a:srgbClr val="0C234B"/>
                </a:solidFill>
              </a:rPr>
              <a:t>Obstetrical and surgical complications of pregnancy, maternal cardiac disease, and ultrasound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EAFD4D-11B2-AE44-BA00-A8ED2C25AF14}"/>
              </a:ext>
            </a:extLst>
          </p:cNvPr>
          <p:cNvCxnSpPr/>
          <p:nvPr/>
        </p:nvCxnSpPr>
        <p:spPr>
          <a:xfrm>
            <a:off x="11305222" y="5829300"/>
            <a:ext cx="4417060" cy="0"/>
          </a:xfrm>
          <a:prstGeom prst="line">
            <a:avLst/>
          </a:prstGeom>
          <a:ln w="31750">
            <a:solidFill>
              <a:srgbClr val="AB05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ject 7">
            <a:extLst>
              <a:ext uri="{FF2B5EF4-FFF2-40B4-BE49-F238E27FC236}">
                <a16:creationId xmlns:a16="http://schemas.microsoft.com/office/drawing/2014/main" id="{7738F4FE-5A6C-4B42-8682-96F7CE93E121}"/>
              </a:ext>
            </a:extLst>
          </p:cNvPr>
          <p:cNvSpPr txBox="1"/>
          <p:nvPr/>
        </p:nvSpPr>
        <p:spPr>
          <a:xfrm>
            <a:off x="10566082" y="362112"/>
            <a:ext cx="7272338" cy="133318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5400" dirty="0">
                <a:solidFill>
                  <a:srgbClr val="0C234A"/>
                </a:solidFill>
                <a:latin typeface="Times New Roman"/>
                <a:cs typeface="Times New Roman"/>
              </a:rPr>
              <a:t>Interim Program Director:</a:t>
            </a:r>
            <a:endParaRPr sz="5400" dirty="0">
              <a:latin typeface="Times New Roman"/>
              <a:cs typeface="Times New Roman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5B6CFAA9-59C4-22B4-49B1-2271F22B994C}"/>
              </a:ext>
            </a:extLst>
          </p:cNvPr>
          <p:cNvSpPr txBox="1"/>
          <p:nvPr/>
        </p:nvSpPr>
        <p:spPr>
          <a:xfrm>
            <a:off x="10592208" y="1211591"/>
            <a:ext cx="6096000" cy="133318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5400" dirty="0">
                <a:solidFill>
                  <a:srgbClr val="0C234A"/>
                </a:solidFill>
                <a:latin typeface="Times New Roman"/>
                <a:cs typeface="Times New Roman"/>
              </a:rPr>
              <a:t>MFM Fellowship</a:t>
            </a:r>
            <a:endParaRPr sz="5400" dirty="0">
              <a:latin typeface="Times New Roman"/>
              <a:cs typeface="Times New Roman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3032FE-40E0-DD84-3B41-CA8E61B21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333500"/>
            <a:ext cx="6292304" cy="778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91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82975-F640-1677-AA91-860F31D8AF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3"/>
          <a:stretch/>
        </p:blipFill>
        <p:spPr>
          <a:xfrm>
            <a:off x="-1" y="0"/>
            <a:ext cx="18731883" cy="8039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616FF0-E847-CEFD-D002-A02DCA3A24D5}"/>
              </a:ext>
            </a:extLst>
          </p:cNvPr>
          <p:cNvSpPr/>
          <p:nvPr/>
        </p:nvSpPr>
        <p:spPr>
          <a:xfrm>
            <a:off x="762000" y="8496300"/>
            <a:ext cx="3733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9"/>
          <p:cNvSpPr txBox="1">
            <a:spLocks noGrp="1"/>
          </p:cNvSpPr>
          <p:nvPr>
            <p:ph type="title" idx="4294967295"/>
          </p:nvPr>
        </p:nvSpPr>
        <p:spPr>
          <a:xfrm>
            <a:off x="-304800" y="7754143"/>
            <a:ext cx="16040100" cy="2093913"/>
          </a:xfrm>
          <a:prstGeom prst="rect">
            <a:avLst/>
          </a:prstGeom>
        </p:spPr>
        <p:txBody>
          <a:bodyPr vert="horz" wrap="square" lIns="0" tIns="168275" rIns="0" bIns="0" rtlCol="0">
            <a:noAutofit/>
          </a:bodyPr>
          <a:lstStyle/>
          <a:p>
            <a:pPr marL="12700" marR="5080" algn="ctr">
              <a:lnSpc>
                <a:spcPts val="14960"/>
              </a:lnSpc>
              <a:spcBef>
                <a:spcPts val="1325"/>
              </a:spcBef>
            </a:pPr>
            <a:r>
              <a:rPr lang="en-US" sz="6000" b="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Banner University Medical Center Tucson</a:t>
            </a:r>
            <a:endParaRPr sz="600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600200" y="854967"/>
            <a:ext cx="16563441" cy="163472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6600" dirty="0">
                <a:solidFill>
                  <a:srgbClr val="0C234A"/>
                </a:solidFill>
                <a:latin typeface="Times New Roman"/>
                <a:cs typeface="Times New Roman"/>
              </a:rPr>
              <a:t>MFM Fellowship Core Faculty</a:t>
            </a:r>
            <a:endParaRPr sz="6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600200" y="2551958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8305800" y="3771900"/>
            <a:ext cx="7848600" cy="4800600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Director of the Fetal Diagnostic Center of Arizona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Private “boutique” practice </a:t>
            </a:r>
          </a:p>
          <a:p>
            <a:endParaRPr lang="en-US" sz="2800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Board of Governors for the AIUM and is current chair for the OB community of AIUM </a:t>
            </a:r>
          </a:p>
          <a:p>
            <a:endParaRPr lang="en-US" sz="2800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Associate Clinical Professor, University of Arizona</a:t>
            </a:r>
          </a:p>
          <a:p>
            <a:endParaRPr lang="en-US" sz="2800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Committed to working with our MFM Fellows to expand their expertise in Prenatal Ultrasound and Fetal Echocardiography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097B9-9CC3-79A2-17E5-93FA50DA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350771"/>
            <a:ext cx="4830080" cy="5011089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17C402BF-1E56-6F97-9C05-1565D59CFBE2}"/>
              </a:ext>
            </a:extLst>
          </p:cNvPr>
          <p:cNvSpPr txBox="1"/>
          <p:nvPr/>
        </p:nvSpPr>
        <p:spPr>
          <a:xfrm>
            <a:off x="8458200" y="2952160"/>
            <a:ext cx="6858000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Julia Solomon, MD, FACOG</a:t>
            </a:r>
            <a:endParaRPr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89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600200" y="854967"/>
            <a:ext cx="16563441" cy="163472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6600" dirty="0">
                <a:solidFill>
                  <a:srgbClr val="0C234A"/>
                </a:solidFill>
                <a:latin typeface="Times New Roman"/>
                <a:cs typeface="Times New Roman"/>
              </a:rPr>
              <a:t>MFM Fellowship Core Faculty</a:t>
            </a:r>
            <a:endParaRPr sz="6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600200" y="2551958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8305800" y="3924300"/>
            <a:ext cx="7848600" cy="4800600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UA graduate from Residency and MFM Fellowship</a:t>
            </a:r>
          </a:p>
          <a:p>
            <a:endParaRPr lang="en-US" sz="2800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Tucson Medical Center</a:t>
            </a:r>
          </a:p>
          <a:p>
            <a:endParaRPr lang="en-US" sz="2800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Community based large MFM practice</a:t>
            </a:r>
          </a:p>
          <a:p>
            <a:endParaRPr lang="en-US" sz="2800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Works extensively with our residents and fellows</a:t>
            </a:r>
          </a:p>
          <a:p>
            <a:r>
              <a:rPr lang="en-US" sz="2800" dirty="0">
                <a:solidFill>
                  <a:srgbClr val="0C234B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Expertise in Obstetrical Simulation 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7C402BF-1E56-6F97-9C05-1565D59CFBE2}"/>
              </a:ext>
            </a:extLst>
          </p:cNvPr>
          <p:cNvSpPr txBox="1"/>
          <p:nvPr/>
        </p:nvSpPr>
        <p:spPr>
          <a:xfrm>
            <a:off x="8458200" y="2952160"/>
            <a:ext cx="8229600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(Gina) Connelly, MD, FACOG</a:t>
            </a:r>
            <a:endParaRPr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7D1E58-BCB1-DD84-9FA1-DFB4A393B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704930"/>
            <a:ext cx="3135134" cy="4395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024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600200" y="854967"/>
            <a:ext cx="16563441" cy="163472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6600" dirty="0">
                <a:solidFill>
                  <a:srgbClr val="0C234A"/>
                </a:solidFill>
                <a:latin typeface="Times New Roman"/>
                <a:cs typeface="Times New Roman"/>
              </a:rPr>
              <a:t>MFM Fellowship Faculty</a:t>
            </a:r>
            <a:endParaRPr sz="6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600200" y="2551958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207E87-6097-FC6A-C5DB-A06F8FAE5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43300"/>
            <a:ext cx="2979410" cy="3896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F26FF2C2-CABF-E5C3-26FB-A395F526D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7616151"/>
            <a:ext cx="36195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+mn-lt"/>
              </a:rPr>
              <a:t>DEE L. QUINN, MS, CGC</a:t>
            </a:r>
            <a:endParaRPr lang="en-US" altLang="en-US" sz="11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Director, Genetic Counseling Services / Clinical Genetics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Director, Genetic Counseling Services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8C2609-5999-8096-FCE7-FBC6002F2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99" y="3563717"/>
            <a:ext cx="3108901" cy="3921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B4FAE-986B-9EEC-CD4C-89F53692E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3613420"/>
            <a:ext cx="3108901" cy="3886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42CF22-54FA-24F7-0375-EB44DD43774B}"/>
              </a:ext>
            </a:extLst>
          </p:cNvPr>
          <p:cNvSpPr/>
          <p:nvPr/>
        </p:nvSpPr>
        <p:spPr>
          <a:xfrm>
            <a:off x="7474887" y="7725247"/>
            <a:ext cx="333822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BRENT BARBER, MD</a:t>
            </a:r>
          </a:p>
          <a:p>
            <a:r>
              <a:rPr lang="en-US" dirty="0"/>
              <a:t>Pediatric Cardiology </a:t>
            </a:r>
          </a:p>
          <a:p>
            <a:r>
              <a:rPr lang="en-US" dirty="0"/>
              <a:t>Fetal Echocardiography</a:t>
            </a:r>
          </a:p>
          <a:p>
            <a:r>
              <a:rPr lang="en-US" dirty="0"/>
              <a:t>Neuromuscular Cardiac Disorders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0B4C8F-D423-B779-F5D6-73267236F384}"/>
              </a:ext>
            </a:extLst>
          </p:cNvPr>
          <p:cNvSpPr/>
          <p:nvPr/>
        </p:nvSpPr>
        <p:spPr>
          <a:xfrm>
            <a:off x="12039600" y="7689324"/>
            <a:ext cx="36042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MOHAMED AHMED, MD, PhD</a:t>
            </a:r>
          </a:p>
          <a:p>
            <a:r>
              <a:rPr lang="en-US" dirty="0"/>
              <a:t>Division Chief</a:t>
            </a:r>
          </a:p>
          <a:p>
            <a:r>
              <a:rPr lang="en-US" dirty="0"/>
              <a:t>Associate Professor</a:t>
            </a:r>
          </a:p>
          <a:p>
            <a:r>
              <a:rPr lang="en-US" dirty="0"/>
              <a:t>Arizona Elks Endowed Chair in Neonatology</a:t>
            </a:r>
          </a:p>
        </p:txBody>
      </p:sp>
    </p:spTree>
    <p:extLst>
      <p:ext uri="{BB962C8B-B14F-4D97-AF65-F5344CB8AC3E}">
        <p14:creationId xmlns:p14="http://schemas.microsoft.com/office/powerpoint/2010/main" val="380912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7086600" y="2074863"/>
            <a:ext cx="11201400" cy="149066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960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Core Faculty</a:t>
            </a:r>
            <a:endParaRPr sz="960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19200" y="4762500"/>
            <a:ext cx="8458200" cy="46482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Truc-Anh T Nguyen, MD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Assistant Professor, OB Anesthesia 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Elizabeth Juneman, MD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Professor, Medicine &amp; Cardiology – Lead for the Cardiac OB Clinic 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Melissa Furlong, MD 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Professor, School of Public Health 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Sean </a:t>
            </a:r>
            <a:r>
              <a:rPr lang="en-US" sz="2000" b="1" dirty="0" err="1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Limestand</a:t>
            </a:r>
            <a:r>
              <a:rPr lang="en-US" sz="2000" b="1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PhD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Professor, Animal &amp; Comparative Biomedical Sciences 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Michael Harris, MD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Professor, Immunology, Director, Arizona Health Sciences Center Biorepository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Urs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Utzinger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PhD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Associate Professor, Biomedical Engineering 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many more!!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09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5">
            <a:extLst>
              <a:ext uri="{FF2B5EF4-FFF2-40B4-BE49-F238E27FC236}">
                <a16:creationId xmlns:a16="http://schemas.microsoft.com/office/drawing/2014/main" id="{83463FB7-51C1-5147-BCC6-34D084156878}"/>
              </a:ext>
            </a:extLst>
          </p:cNvPr>
          <p:cNvSpPr txBox="1"/>
          <p:nvPr/>
        </p:nvSpPr>
        <p:spPr>
          <a:xfrm>
            <a:off x="11305222" y="2001906"/>
            <a:ext cx="5915978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Maternal-Fetal Medicine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8565E005-3B35-1B41-A811-8D602FDB0E14}"/>
              </a:ext>
            </a:extLst>
          </p:cNvPr>
          <p:cNvSpPr txBox="1"/>
          <p:nvPr/>
        </p:nvSpPr>
        <p:spPr>
          <a:xfrm>
            <a:off x="11305222" y="3467099"/>
            <a:ext cx="4417060" cy="346485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r>
              <a:rPr lang="en-US" sz="3200" dirty="0">
                <a:solidFill>
                  <a:srgbClr val="0C234B"/>
                </a:solidFill>
              </a:rPr>
              <a:t>10 exam rooms </a:t>
            </a:r>
          </a:p>
          <a:p>
            <a:endParaRPr lang="en-US" sz="3200" dirty="0">
              <a:solidFill>
                <a:srgbClr val="0C234B"/>
              </a:solidFill>
            </a:endParaRPr>
          </a:p>
          <a:p>
            <a:r>
              <a:rPr lang="en-US" sz="3200" dirty="0">
                <a:solidFill>
                  <a:srgbClr val="0C234B"/>
                </a:solidFill>
              </a:rPr>
              <a:t>2 MFM consult rooms</a:t>
            </a:r>
          </a:p>
          <a:p>
            <a:r>
              <a:rPr lang="en-US" sz="3200" dirty="0">
                <a:solidFill>
                  <a:srgbClr val="0C234B"/>
                </a:solidFill>
              </a:rPr>
              <a:t> </a:t>
            </a:r>
          </a:p>
          <a:p>
            <a:r>
              <a:rPr lang="en-US" sz="3200" dirty="0">
                <a:solidFill>
                  <a:srgbClr val="0C234B"/>
                </a:solidFill>
              </a:rPr>
              <a:t>6 ultrasound suites</a:t>
            </a:r>
          </a:p>
          <a:p>
            <a:endParaRPr lang="en-US" sz="3200" dirty="0">
              <a:solidFill>
                <a:srgbClr val="0C234B"/>
              </a:solidFill>
            </a:endParaRPr>
          </a:p>
          <a:p>
            <a:r>
              <a:rPr lang="en-US" sz="3200" dirty="0">
                <a:solidFill>
                  <a:srgbClr val="0C234B"/>
                </a:solidFill>
              </a:rPr>
              <a:t>3 procedure rooms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9ECDC2-2CF0-1947-9BEE-DF69B3569E8A}"/>
              </a:ext>
            </a:extLst>
          </p:cNvPr>
          <p:cNvCxnSpPr/>
          <p:nvPr/>
        </p:nvCxnSpPr>
        <p:spPr>
          <a:xfrm>
            <a:off x="11430000" y="2933700"/>
            <a:ext cx="4417060" cy="0"/>
          </a:xfrm>
          <a:prstGeom prst="line">
            <a:avLst/>
          </a:prstGeom>
          <a:ln w="31750">
            <a:solidFill>
              <a:srgbClr val="AB05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EAFD4D-11B2-AE44-BA00-A8ED2C25AF14}"/>
              </a:ext>
            </a:extLst>
          </p:cNvPr>
          <p:cNvCxnSpPr/>
          <p:nvPr/>
        </p:nvCxnSpPr>
        <p:spPr>
          <a:xfrm>
            <a:off x="11305222" y="7581900"/>
            <a:ext cx="4417060" cy="0"/>
          </a:xfrm>
          <a:prstGeom prst="line">
            <a:avLst/>
          </a:prstGeom>
          <a:ln w="31750">
            <a:solidFill>
              <a:srgbClr val="AB05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ject 7">
            <a:extLst>
              <a:ext uri="{FF2B5EF4-FFF2-40B4-BE49-F238E27FC236}">
                <a16:creationId xmlns:a16="http://schemas.microsoft.com/office/drawing/2014/main" id="{7738F4FE-5A6C-4B42-8682-96F7CE93E121}"/>
              </a:ext>
            </a:extLst>
          </p:cNvPr>
          <p:cNvSpPr txBox="1"/>
          <p:nvPr/>
        </p:nvSpPr>
        <p:spPr>
          <a:xfrm>
            <a:off x="11305222" y="514824"/>
            <a:ext cx="8437245" cy="133318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5400" dirty="0">
                <a:solidFill>
                  <a:srgbClr val="0C234A"/>
                </a:solidFill>
                <a:latin typeface="Times New Roman"/>
                <a:cs typeface="Times New Roman"/>
              </a:rPr>
              <a:t>BUMC North Campus</a:t>
            </a:r>
            <a:endParaRPr sz="5400" dirty="0">
              <a:latin typeface="Times New Roman"/>
              <a:cs typeface="Times New Roman"/>
            </a:endParaRPr>
          </a:p>
        </p:txBody>
      </p:sp>
      <p:pic>
        <p:nvPicPr>
          <p:cNvPr id="1026" name="Picture 2" descr="Banner - University Medicine North in Tucson, AZ">
            <a:extLst>
              <a:ext uri="{FF2B5EF4-FFF2-40B4-BE49-F238E27FC236}">
                <a16:creationId xmlns:a16="http://schemas.microsoft.com/office/drawing/2014/main" id="{F1E705E4-6752-AD5D-587E-B1E42166C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r="17778"/>
          <a:stretch/>
        </p:blipFill>
        <p:spPr bwMode="auto">
          <a:xfrm>
            <a:off x="2361384" y="913324"/>
            <a:ext cx="8437245" cy="846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44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100920" y="238620"/>
            <a:ext cx="7162800" cy="139333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4800" spc="-235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BUMC MFM Team!</a:t>
            </a:r>
            <a:endParaRPr sz="4800" spc="-495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4025" y="2324100"/>
            <a:ext cx="8817477" cy="5105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0C234B"/>
                </a:solidFill>
                <a:latin typeface="Times New Roman"/>
                <a:cs typeface="Times New Roman"/>
              </a:rPr>
              <a:t>MFM Attendings and Fellows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b="1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0C234B"/>
                </a:solidFill>
                <a:latin typeface="Times New Roman"/>
                <a:cs typeface="Times New Roman"/>
              </a:rPr>
              <a:t>Perinatal Nurse Coordinator: </a:t>
            </a: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Krista Williams, RN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b="1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0C234B"/>
                </a:solidFill>
                <a:latin typeface="Times New Roman"/>
                <a:cs typeface="Times New Roman"/>
              </a:rPr>
              <a:t>Fetal Diagnostic Center: </a:t>
            </a: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Nydia </a:t>
            </a:r>
            <a:r>
              <a:rPr lang="en-US" sz="2400" dirty="0" err="1">
                <a:solidFill>
                  <a:srgbClr val="0C234B"/>
                </a:solidFill>
                <a:latin typeface="Times New Roman"/>
                <a:cs typeface="Times New Roman"/>
              </a:rPr>
              <a:t>Borjon</a:t>
            </a: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, RDMS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b="1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0C234B"/>
                </a:solidFill>
                <a:latin typeface="Times New Roman"/>
                <a:cs typeface="Times New Roman"/>
              </a:rPr>
              <a:t>Social Work: </a:t>
            </a: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Joy </a:t>
            </a:r>
            <a:r>
              <a:rPr lang="en-US" sz="2400" dirty="0" err="1">
                <a:solidFill>
                  <a:srgbClr val="0C234B"/>
                </a:solidFill>
                <a:latin typeface="Times New Roman"/>
                <a:cs typeface="Times New Roman"/>
              </a:rPr>
              <a:t>Subrin</a:t>
            </a: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, CSW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b="1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0C234B"/>
                </a:solidFill>
                <a:latin typeface="Times New Roman"/>
                <a:cs typeface="Times New Roman"/>
              </a:rPr>
              <a:t>Diabetes Educator: </a:t>
            </a: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Kelly Yee, CDE and RD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And many more!!</a:t>
            </a:r>
            <a:r>
              <a:rPr lang="en-US" sz="2400" b="1" dirty="0">
                <a:solidFill>
                  <a:srgbClr val="0C234B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2E7E2E2-6618-8840-8F9F-2694A9E220AA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A picture containing text, outdoor, building, tower&#10;&#10;Description automatically generated">
            <a:extLst>
              <a:ext uri="{FF2B5EF4-FFF2-40B4-BE49-F238E27FC236}">
                <a16:creationId xmlns:a16="http://schemas.microsoft.com/office/drawing/2014/main" id="{D8ECAB17-E23B-502B-7D05-E51BFAD37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14" y="-495300"/>
            <a:ext cx="8925886" cy="13411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44F1C5-A2D3-0F46-95D2-001196D563C8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7B36EA5-571B-3E22-DB97-B0A1B5E0BF79}"/>
              </a:ext>
            </a:extLst>
          </p:cNvPr>
          <p:cNvSpPr txBox="1"/>
          <p:nvPr/>
        </p:nvSpPr>
        <p:spPr>
          <a:xfrm>
            <a:off x="454025" y="7429500"/>
            <a:ext cx="9274677" cy="1997351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Our overarching goal is to make every patient encounter unique and to provide seamless transitions of care between inpatient and outpatient services and our referring providers. </a:t>
            </a:r>
            <a:endParaRPr lang="en-US" sz="2400" b="1" dirty="0">
              <a:solidFill>
                <a:srgbClr val="0C234B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7792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616FF0-E847-CEFD-D002-A02DCA3A24D5}"/>
              </a:ext>
            </a:extLst>
          </p:cNvPr>
          <p:cNvSpPr/>
          <p:nvPr/>
        </p:nvSpPr>
        <p:spPr>
          <a:xfrm>
            <a:off x="762000" y="8496300"/>
            <a:ext cx="3733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3C94D152-FC6A-A576-0BB5-BD3F5F279C55}"/>
              </a:ext>
            </a:extLst>
          </p:cNvPr>
          <p:cNvSpPr txBox="1">
            <a:spLocks/>
          </p:cNvSpPr>
          <p:nvPr/>
        </p:nvSpPr>
        <p:spPr>
          <a:xfrm>
            <a:off x="-838200" y="8337748"/>
            <a:ext cx="11328400" cy="1949252"/>
          </a:xfrm>
          <a:prstGeom prst="rect">
            <a:avLst/>
          </a:prstGeom>
        </p:spPr>
        <p:txBody>
          <a:bodyPr vert="horz" wrap="square" lIns="0" tIns="168275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ts val="14960"/>
              </a:lnSpc>
              <a:spcBef>
                <a:spcPts val="1325"/>
              </a:spcBef>
            </a:pPr>
            <a:r>
              <a:rPr lang="en-US" sz="6600" kern="0" spc="-15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BUMC MFM Team</a:t>
            </a:r>
          </a:p>
        </p:txBody>
      </p:sp>
      <p:pic>
        <p:nvPicPr>
          <p:cNvPr id="6" name="Picture 5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53D7E4FA-5D1B-4FD1-58DA-9C3F21337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t="18991" r="-408" b="-5103"/>
          <a:stretch/>
        </p:blipFill>
        <p:spPr>
          <a:xfrm>
            <a:off x="762000" y="0"/>
            <a:ext cx="14935200" cy="964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69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838200" y="574679"/>
            <a:ext cx="7162800" cy="139333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6600" spc="-235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Specialty Clinics</a:t>
            </a:r>
            <a:endParaRPr sz="6600" spc="-495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1600" y="2247900"/>
            <a:ext cx="4456043" cy="6743701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MOMS Clinic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0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Diabetes Clinic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0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HROB Clinic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0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OB Cardio Clinic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0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Perinatal Ultrasound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0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Fetal Echo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0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Perinatal consultations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Genetics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2E7E2E2-6618-8840-8F9F-2694A9E220AA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44F1C5-A2D3-0F46-95D2-001196D563C8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EEBC23-221F-81D9-E527-DA681A037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476500"/>
            <a:ext cx="8125354" cy="57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50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143000" y="21535"/>
            <a:ext cx="16563441" cy="163472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4800" dirty="0">
                <a:solidFill>
                  <a:srgbClr val="0C234A"/>
                </a:solidFill>
                <a:latin typeface="Times New Roman"/>
                <a:cs typeface="Times New Roman"/>
              </a:rPr>
              <a:t>How do we plan on meeting the ACGME and ABOG requirements and still have a well-rounded program? </a:t>
            </a:r>
            <a:endParaRPr sz="48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524000" y="2857500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2452420" y="3619500"/>
            <a:ext cx="13944600" cy="4800600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4000" b="1" dirty="0">
                <a:solidFill>
                  <a:srgbClr val="0C234B"/>
                </a:solidFill>
              </a:rPr>
              <a:t>Requirements: Are better defined but harder to achieve with balance</a:t>
            </a:r>
          </a:p>
          <a:p>
            <a:endParaRPr lang="en-US" sz="3600" b="1" dirty="0">
              <a:solidFill>
                <a:srgbClr val="0C234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Our goal for each year: 6 months clinical, 4 months research, and 2 months if electives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Total: 18 months clinical, 12 research, and 6 electives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We are willing to adjust as needed to accommodate research plans and desire to do away electives or travel abroad </a:t>
            </a:r>
            <a:endParaRPr lang="en-US" sz="3200" dirty="0">
              <a:solidFill>
                <a:srgbClr val="0C2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2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38200" y="260336"/>
            <a:ext cx="5209640" cy="163472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8800" dirty="0">
                <a:solidFill>
                  <a:srgbClr val="0C234A"/>
                </a:solidFill>
                <a:latin typeface="Times New Roman"/>
                <a:cs typeface="Times New Roman"/>
              </a:rPr>
              <a:t>Research</a:t>
            </a:r>
            <a:endParaRPr sz="88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371600" y="1929848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1790700" y="2552700"/>
            <a:ext cx="13944600" cy="6096000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4000" b="1" dirty="0">
                <a:solidFill>
                  <a:srgbClr val="0C234B"/>
                </a:solidFill>
              </a:rPr>
              <a:t>Block assignment will be based on fellow’s interests, goals, and previous accomplishments</a:t>
            </a:r>
          </a:p>
          <a:p>
            <a:endParaRPr lang="en-US" sz="3600" b="1" dirty="0">
              <a:solidFill>
                <a:srgbClr val="0C234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Monthly blocks vs longer dedicated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Large academic community who wants to work with 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You can carve out your own path! We will make it work as long as it improves women’s health, advances our specialty, and is easily and clearly definable </a:t>
            </a:r>
          </a:p>
          <a:p>
            <a:endParaRPr lang="en-US" sz="3600" dirty="0">
              <a:solidFill>
                <a:srgbClr val="0C234B"/>
              </a:solidFill>
            </a:endParaRPr>
          </a:p>
          <a:p>
            <a:r>
              <a:rPr lang="en-US" sz="3600" dirty="0">
                <a:solidFill>
                  <a:srgbClr val="0C234B"/>
                </a:solidFill>
              </a:rPr>
              <a:t>Additional months of elective can be dedicated to research with Program Director approval</a:t>
            </a:r>
          </a:p>
          <a:p>
            <a:endParaRPr lang="en-US" sz="3600" dirty="0">
              <a:solidFill>
                <a:srgbClr val="0C2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9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838200" y="574679"/>
            <a:ext cx="7162800" cy="139333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6600" spc="-235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Arizona Core Values</a:t>
            </a:r>
            <a:endParaRPr sz="6600" spc="-495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4025" y="3924300"/>
            <a:ext cx="8817477" cy="5105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C234B"/>
                </a:solidFill>
                <a:latin typeface="Times New Roman"/>
                <a:cs typeface="Times New Roman"/>
              </a:rPr>
              <a:t>Integrity: </a:t>
            </a: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be honest, respectful and just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000" b="1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C234B"/>
                </a:solidFill>
                <a:latin typeface="Times New Roman"/>
                <a:cs typeface="Times New Roman"/>
              </a:rPr>
              <a:t>Compassion: </a:t>
            </a: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choose to care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000" b="1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C234B"/>
                </a:solidFill>
                <a:latin typeface="Times New Roman"/>
                <a:cs typeface="Times New Roman"/>
              </a:rPr>
              <a:t>Exploration: </a:t>
            </a: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be insatiably curious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000" b="1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C234B"/>
                </a:solidFill>
                <a:latin typeface="Times New Roman"/>
                <a:cs typeface="Times New Roman"/>
              </a:rPr>
              <a:t>Adaptation: </a:t>
            </a: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stay open-minded and eager for what’s next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000" b="1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C234B"/>
                </a:solidFill>
                <a:latin typeface="Times New Roman"/>
                <a:cs typeface="Times New Roman"/>
              </a:rPr>
              <a:t>Inclusion: </a:t>
            </a: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we’re better together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3000" b="1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b="1" dirty="0">
                <a:solidFill>
                  <a:srgbClr val="0C234B"/>
                </a:solidFill>
                <a:latin typeface="Times New Roman"/>
                <a:cs typeface="Times New Roman"/>
              </a:rPr>
              <a:t>Determination: </a:t>
            </a: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bear down!</a:t>
            </a:r>
            <a:endParaRPr lang="en-US" sz="3000" b="1" dirty="0">
              <a:solidFill>
                <a:srgbClr val="0C234B"/>
              </a:solidFill>
              <a:latin typeface="Times New Roman"/>
              <a:cs typeface="Times New Roman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2E7E2E2-6618-8840-8F9F-2694A9E220AA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A picture containing text, outdoor, building, tower&#10;&#10;Description automatically generated">
            <a:extLst>
              <a:ext uri="{FF2B5EF4-FFF2-40B4-BE49-F238E27FC236}">
                <a16:creationId xmlns:a16="http://schemas.microsoft.com/office/drawing/2014/main" id="{D8ECAB17-E23B-502B-7D05-E51BFAD37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14" y="-495300"/>
            <a:ext cx="8925886" cy="13411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44F1C5-A2D3-0F46-95D2-001196D563C8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38200" y="260336"/>
            <a:ext cx="16230600" cy="163472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8800" dirty="0">
                <a:solidFill>
                  <a:srgbClr val="0C234A"/>
                </a:solidFill>
                <a:latin typeface="Times New Roman"/>
                <a:cs typeface="Times New Roman"/>
              </a:rPr>
              <a:t>Research: Recent Accomplishments</a:t>
            </a:r>
            <a:endParaRPr sz="88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371600" y="1929848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1790700" y="2552700"/>
            <a:ext cx="13944600" cy="6096000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Developing relationships with new collaborators across UA and the country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College of Public Health, Bio5 Institute, Genomics Institute, etc.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Shoring up the infrastructure for research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Departmental Research Coordinator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C234B"/>
                </a:solidFill>
              </a:rPr>
              <a:t>Restoring expectations that research takes a village and enhances the program as a whole</a:t>
            </a:r>
          </a:p>
          <a:p>
            <a:endParaRPr lang="en-US" sz="3600" dirty="0">
              <a:solidFill>
                <a:srgbClr val="0C2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29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38200" y="260336"/>
            <a:ext cx="16230600" cy="163472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8800" dirty="0">
                <a:solidFill>
                  <a:srgbClr val="0C234A"/>
                </a:solidFill>
                <a:latin typeface="Times New Roman"/>
                <a:cs typeface="Times New Roman"/>
              </a:rPr>
              <a:t>Research: Current Projects</a:t>
            </a:r>
            <a:endParaRPr sz="88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371600" y="1929848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1790700" y="2552700"/>
            <a:ext cx="13944600" cy="6096000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C234B"/>
                </a:solidFill>
              </a:rPr>
              <a:t>RCT Green Light Therapy for Women with OUD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C234B"/>
                </a:solidFill>
              </a:rPr>
              <a:t>RCT Oral glucose Load Prior to Cesarean and Neonatal Hypoglycemia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C234B"/>
                </a:solidFill>
              </a:rPr>
              <a:t>Pre-Preeclampsia: A New OB Pathology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C234B"/>
                </a:solidFill>
              </a:rPr>
              <a:t>DASH NIH Database Secondary Analysis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C234B"/>
                </a:solidFill>
              </a:rPr>
              <a:t>Stage One Hypertension and OB Outcomes Meta-Analysis</a:t>
            </a:r>
          </a:p>
          <a:p>
            <a:r>
              <a:rPr lang="en-US" sz="3600" dirty="0">
                <a:solidFill>
                  <a:srgbClr val="0C234B"/>
                </a:solidFill>
              </a:rPr>
              <a:t>	</a:t>
            </a:r>
          </a:p>
          <a:p>
            <a:endParaRPr lang="en-US" sz="3600" dirty="0">
              <a:solidFill>
                <a:srgbClr val="0C2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03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650842" y="571500"/>
            <a:ext cx="13311278" cy="9366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Prospective Cohort Study of COVID-19 Outcomes Among Mother-Infant Dyads</a:t>
            </a:r>
            <a:endParaRPr sz="6000" b="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81322" y="2552700"/>
            <a:ext cx="13582650" cy="28575"/>
          </a:xfrm>
          <a:custGeom>
            <a:avLst/>
            <a:gdLst/>
            <a:ahLst/>
            <a:cxnLst/>
            <a:rect l="l" t="t" r="r" b="b"/>
            <a:pathLst>
              <a:path w="13582650" h="28575">
                <a:moveTo>
                  <a:pt x="13582648" y="28574"/>
                </a:moveTo>
                <a:lnTo>
                  <a:pt x="0" y="28574"/>
                </a:lnTo>
                <a:lnTo>
                  <a:pt x="0" y="0"/>
                </a:lnTo>
                <a:lnTo>
                  <a:pt x="13582648" y="0"/>
                </a:lnTo>
                <a:lnTo>
                  <a:pt x="1358264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2C8B0D7-266B-FB40-B9D5-A81FFA74F2DC}"/>
              </a:ext>
            </a:extLst>
          </p:cNvPr>
          <p:cNvSpPr txBox="1"/>
          <p:nvPr/>
        </p:nvSpPr>
        <p:spPr>
          <a:xfrm>
            <a:off x="993768" y="3543301"/>
            <a:ext cx="246221" cy="5728166"/>
          </a:xfrm>
          <a:prstGeom prst="rect">
            <a:avLst/>
          </a:prstGeom>
        </p:spPr>
        <p:txBody>
          <a:bodyPr vert="vert270" wrap="square" lIns="0" tIns="889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MFM FELLOWSHIP </a:t>
            </a:r>
            <a:r>
              <a:rPr sz="1600" dirty="0">
                <a:solidFill>
                  <a:srgbClr val="0C234A"/>
                </a:solidFill>
                <a:cs typeface="Calibri" panose="020F0502020204030204" pitchFamily="34" charset="0"/>
              </a:rPr>
              <a:t>| </a:t>
            </a: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THE UNIVERSITY OF ARIZONA</a:t>
            </a:r>
            <a:endParaRPr sz="1600" dirty="0"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52CB94-4FEC-61E0-B046-AD7BDF6F3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152900"/>
            <a:ext cx="9649198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3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62279" y="647700"/>
            <a:ext cx="16563441" cy="329316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6600" dirty="0">
                <a:solidFill>
                  <a:srgbClr val="0C234A"/>
                </a:solidFill>
                <a:latin typeface="Times New Roman"/>
                <a:cs typeface="Times New Roman"/>
              </a:rPr>
              <a:t>Clinical Rotations (6 months per year)</a:t>
            </a:r>
            <a:endParaRPr sz="6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524000" y="2857500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2171699" y="3282895"/>
            <a:ext cx="13944600" cy="612648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4000" b="1" dirty="0">
                <a:solidFill>
                  <a:srgbClr val="0C234B"/>
                </a:solidFill>
              </a:rPr>
              <a:t>PGY 5: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1 supervisory role on L+D at TMC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1 dedicated US month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4 months clinical fellow (outpatient consults/clinics/1 L+D/genetics/fetal echo/ultrasound)</a:t>
            </a:r>
            <a:endParaRPr lang="en-US" sz="2400" dirty="0">
              <a:solidFill>
                <a:srgbClr val="0C234B"/>
              </a:solidFill>
            </a:endParaRPr>
          </a:p>
          <a:p>
            <a:r>
              <a:rPr lang="en-US" sz="4000" b="1" dirty="0">
                <a:solidFill>
                  <a:srgbClr val="0C234B"/>
                </a:solidFill>
              </a:rPr>
              <a:t>PGY 6: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1 month dedicated 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1 month ICU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4 months clinical fellow (outpatient consults/clinics/1 L+D/genetics/fetal echo/ultrasound)</a:t>
            </a:r>
          </a:p>
          <a:p>
            <a:r>
              <a:rPr lang="en-US" sz="4000" b="1" dirty="0">
                <a:solidFill>
                  <a:srgbClr val="0C234B"/>
                </a:solidFill>
              </a:rPr>
              <a:t>PGY 7: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1 supervisory role on L+D at BUMC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1 dedicated US month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4 months clinical fellow(outpatient consults/clinics/1 L+D/genetics/fetal echo/ultrasound)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C234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C2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08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62279" y="647700"/>
            <a:ext cx="16563441" cy="329316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6600" dirty="0">
                <a:solidFill>
                  <a:srgbClr val="0C234A"/>
                </a:solidFill>
                <a:latin typeface="Times New Roman"/>
                <a:cs typeface="Times New Roman"/>
              </a:rPr>
              <a:t>Supervisory Role on Labor and Delivery</a:t>
            </a:r>
            <a:endParaRPr sz="6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524000" y="2857500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2171699" y="3940865"/>
            <a:ext cx="13944600" cy="4131368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4000" b="1" dirty="0">
                <a:solidFill>
                  <a:srgbClr val="0C234B"/>
                </a:solidFill>
              </a:rPr>
              <a:t>2 months supervisory role on labor and delivery </a:t>
            </a:r>
          </a:p>
          <a:p>
            <a:endParaRPr lang="en-US" sz="4000" b="1" dirty="0">
              <a:solidFill>
                <a:srgbClr val="0C234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1 month first year at Tucson Medical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1 month third year at BUMC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Every Wednesday during clinical block (4 months/year)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Expectation is that the clinical fellow manage all critical care patients or highly medically complex during clinical rotations 24 hours a day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C234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C2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61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62279" y="647700"/>
            <a:ext cx="16563441" cy="329316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6600" dirty="0">
                <a:solidFill>
                  <a:srgbClr val="0C234A"/>
                </a:solidFill>
                <a:latin typeface="Times New Roman"/>
                <a:cs typeface="Times New Roman"/>
              </a:rPr>
              <a:t>Prenatal Ultrasound</a:t>
            </a:r>
            <a:endParaRPr sz="6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524000" y="2857500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2057400" y="3420718"/>
            <a:ext cx="13944600" cy="5850835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4000" b="1" dirty="0">
                <a:solidFill>
                  <a:srgbClr val="0C234B"/>
                </a:solidFill>
              </a:rPr>
              <a:t>Dr. Solomon rotation: 1 month every year near Phoenix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Why? Because no one will pull you to do anything else!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Best technology on the planet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Dedication to teaching on how to perform, read, and communicate US findings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C234B"/>
              </a:solidFill>
            </a:endParaRPr>
          </a:p>
          <a:p>
            <a:r>
              <a:rPr lang="en-US" sz="4000" b="1" dirty="0">
                <a:solidFill>
                  <a:srgbClr val="0C234B"/>
                </a:solidFill>
              </a:rPr>
              <a:t>Each year you will be expected to grow your skills and acquire cases for independent certification including: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CLEAR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NT and first trimester detailed anatomy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Anatomy survey in singleton and high order multiples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Doppler interrogation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Fetal Echo (BUMC every day, Dr. Barber and Dr. </a:t>
            </a:r>
            <a:r>
              <a:rPr lang="en-US" sz="2800" dirty="0" err="1">
                <a:solidFill>
                  <a:srgbClr val="0C234B"/>
                </a:solidFill>
              </a:rPr>
              <a:t>Soloman</a:t>
            </a:r>
            <a:r>
              <a:rPr lang="en-US" sz="2800" dirty="0">
                <a:solidFill>
                  <a:srgbClr val="0C234B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C234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C2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46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62279" y="647700"/>
            <a:ext cx="16563441" cy="329316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6600" dirty="0">
                <a:solidFill>
                  <a:srgbClr val="0C234A"/>
                </a:solidFill>
                <a:latin typeface="Times New Roman"/>
                <a:cs typeface="Times New Roman"/>
              </a:rPr>
              <a:t>Genetics</a:t>
            </a:r>
            <a:endParaRPr sz="6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524000" y="2271422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2171699" y="2781300"/>
            <a:ext cx="13944600" cy="627888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4000" b="1" dirty="0">
                <a:solidFill>
                  <a:srgbClr val="0C234B"/>
                </a:solidFill>
              </a:rPr>
              <a:t>Multipronged approach: </a:t>
            </a:r>
          </a:p>
          <a:p>
            <a:endParaRPr lang="en-US" sz="4000" b="1" dirty="0">
              <a:solidFill>
                <a:srgbClr val="0C234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C234B"/>
                </a:solidFill>
              </a:rPr>
              <a:t>Genetics courses through University of Arizona PGY 5 and 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Introduction to genetics: 1 credit course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Embryology and teratology: 3 credit course</a:t>
            </a:r>
            <a:endParaRPr lang="en-US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C234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C234B"/>
                </a:solidFill>
              </a:rPr>
              <a:t>Genetics courses through SMFM PGY 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Boot camp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Basic training course in Reproductive Genetics 8-week curriculum </a:t>
            </a:r>
          </a:p>
          <a:p>
            <a:endParaRPr lang="en-US" sz="2800" dirty="0">
              <a:solidFill>
                <a:srgbClr val="0C234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C234B"/>
                </a:solidFill>
              </a:rPr>
              <a:t>Genetics consultations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Genetic counselors at BUMC and Dr. Solomon rotation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Pediatric genetics clinics with Dr. Eugene </a:t>
            </a:r>
            <a:r>
              <a:rPr lang="en-US" sz="2800" dirty="0" err="1">
                <a:solidFill>
                  <a:srgbClr val="0C234B"/>
                </a:solidFill>
              </a:rPr>
              <a:t>Hoyme</a:t>
            </a:r>
            <a:endParaRPr lang="en-US" sz="2800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C234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C2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8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62279" y="647700"/>
            <a:ext cx="16563441" cy="329316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6600" dirty="0">
                <a:solidFill>
                  <a:srgbClr val="0C234A"/>
                </a:solidFill>
                <a:latin typeface="Times New Roman"/>
                <a:cs typeface="Times New Roman"/>
              </a:rPr>
              <a:t>Additional Courses</a:t>
            </a:r>
            <a:endParaRPr sz="6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 flipV="1">
            <a:off x="1524000" y="2271422"/>
            <a:ext cx="14782800" cy="45719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2171699" y="3206695"/>
            <a:ext cx="13944600" cy="627888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C234B"/>
                </a:solidFill>
              </a:rPr>
              <a:t>SMFM annual conference and 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C234B"/>
                </a:solidFill>
              </a:rPr>
              <a:t>Critical care course SMFM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C234B"/>
                </a:solidFill>
              </a:rPr>
              <a:t>Genetic boot camp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C234B"/>
                </a:solidFill>
              </a:rPr>
              <a:t>Fetal Echo in Phoenix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C234B"/>
                </a:solidFill>
              </a:rPr>
              <a:t>MAT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C234B"/>
                </a:solidFill>
              </a:rPr>
              <a:t>Genetics: Intro and embryology/teratology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C234B"/>
                </a:solidFill>
              </a:rPr>
              <a:t>Statistics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C234B"/>
                </a:solidFill>
              </a:rPr>
              <a:t>Others</a:t>
            </a:r>
          </a:p>
          <a:p>
            <a:endParaRPr lang="en-US" sz="3200" dirty="0">
              <a:solidFill>
                <a:srgbClr val="0C234B"/>
              </a:solidFill>
            </a:endParaRPr>
          </a:p>
          <a:p>
            <a:r>
              <a:rPr lang="en-US" sz="2000" dirty="0">
                <a:solidFill>
                  <a:srgbClr val="0C234B"/>
                </a:solidFill>
              </a:rPr>
              <a:t>Depending on available funding and schedule </a:t>
            </a:r>
            <a:endParaRPr lang="en-US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C234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C2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54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43000" y="1943100"/>
            <a:ext cx="10896600" cy="149066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800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commitment to your education</a:t>
            </a:r>
            <a:endParaRPr sz="800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3000" y="4762500"/>
            <a:ext cx="13563600" cy="46482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as a Faculty and University welcome the opportunity to work with our new MFM fellow. 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endParaRPr lang="en-US" sz="2400" dirty="0">
              <a:solidFill>
                <a:srgbClr val="0C23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pledge to do our best to help you accomplish all of your goals in your 3 years with us and beyond.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endParaRPr lang="en-US" sz="2400" dirty="0">
              <a:solidFill>
                <a:srgbClr val="0C23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made great strides to adapt our curriculum to meet the ABOG and ACGME fellowship guidelines. 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endParaRPr lang="en-US" sz="2400" dirty="0">
              <a:solidFill>
                <a:srgbClr val="0C23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a very extensive academic community who embraces the opportunity for our fellows and faculty to help achieve their goals. </a:t>
            </a: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endParaRPr lang="en-US" sz="2400" dirty="0">
              <a:solidFill>
                <a:srgbClr val="0C23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looking for an MFM fellow who desires to enhance the specialty and women’s care who will be a key member of our team.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88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3148123" y="481260"/>
            <a:ext cx="12039600" cy="139333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 algn="ctr">
              <a:lnSpc>
                <a:spcPts val="10410"/>
              </a:lnSpc>
              <a:spcBef>
                <a:spcPts val="1190"/>
              </a:spcBef>
            </a:pPr>
            <a:r>
              <a:rPr lang="en-US" sz="4800" spc="-235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couldn’t exist without our incredible support staff!</a:t>
            </a:r>
            <a:endParaRPr sz="4800" spc="-495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20861" y="2590800"/>
            <a:ext cx="10646277" cy="5105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Ashley Scott, U of A Program Coordinator, Fellowship Program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Sonia Garcia, U of A Senior Program Manager, Residency Program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Julie Tary, Clerkship Program Manager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Cindy Thompson, U of A Executive Assistant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Nicole Roldan, U of A Administrative Assistant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Sara Grigsby, Banner Administrative Assistant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Ana-Teresa Lopez, Banner Administrative Assistant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Andrea </a:t>
            </a:r>
            <a:r>
              <a:rPr lang="en-US" sz="2400" dirty="0" err="1">
                <a:solidFill>
                  <a:srgbClr val="0C234B"/>
                </a:solidFill>
                <a:latin typeface="Times New Roman"/>
                <a:cs typeface="Times New Roman"/>
              </a:rPr>
              <a:t>Kovatch</a:t>
            </a: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, Banner Department Administrator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C234B"/>
                </a:solidFill>
                <a:latin typeface="Times New Roman"/>
                <a:cs typeface="Times New Roman"/>
              </a:rPr>
              <a:t>Christina Torres, Banner Physician Practice Operations Senior Manager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2E7E2E2-6618-8840-8F9F-2694A9E220AA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44F1C5-A2D3-0F46-95D2-001196D563C8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15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681322" y="1333500"/>
            <a:ext cx="10352088" cy="9366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Arizona</a:t>
            </a:r>
            <a:endParaRPr sz="6000" b="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50842" y="3266431"/>
            <a:ext cx="13505815" cy="2782813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C234B"/>
                </a:solidFill>
              </a:rPr>
              <a:t>UA ranks in top 20 research (NSF)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C234B"/>
                </a:solidFill>
              </a:rPr>
              <a:t>UA top 4% of all US Universities in research (NSF)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C234B"/>
                </a:solidFill>
              </a:rPr>
              <a:t>Ranked #23 biological and biomedical sciences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C234B"/>
                </a:solidFill>
              </a:rPr>
              <a:t>Ranked #48 Health Science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352800" y="6362700"/>
            <a:ext cx="13639800" cy="18288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dirty="0">
                <a:solidFill>
                  <a:srgbClr val="0C234A"/>
                </a:solidFill>
                <a:latin typeface="Times New Roman"/>
                <a:cs typeface="Times New Roman"/>
              </a:rPr>
              <a:t>It matters because we are surrounded by a major think tank and the possibilities for collaboration are endless!</a:t>
            </a:r>
            <a:endParaRPr sz="5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81322" y="2552700"/>
            <a:ext cx="13582650" cy="28575"/>
          </a:xfrm>
          <a:custGeom>
            <a:avLst/>
            <a:gdLst/>
            <a:ahLst/>
            <a:cxnLst/>
            <a:rect l="l" t="t" r="r" b="b"/>
            <a:pathLst>
              <a:path w="13582650" h="28575">
                <a:moveTo>
                  <a:pt x="13582648" y="28574"/>
                </a:moveTo>
                <a:lnTo>
                  <a:pt x="0" y="28574"/>
                </a:lnTo>
                <a:lnTo>
                  <a:pt x="0" y="0"/>
                </a:lnTo>
                <a:lnTo>
                  <a:pt x="13582648" y="0"/>
                </a:lnTo>
                <a:lnTo>
                  <a:pt x="1358264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2C8B0D7-266B-FB40-B9D5-A81FFA74F2DC}"/>
              </a:ext>
            </a:extLst>
          </p:cNvPr>
          <p:cNvSpPr txBox="1"/>
          <p:nvPr/>
        </p:nvSpPr>
        <p:spPr>
          <a:xfrm>
            <a:off x="993768" y="3543301"/>
            <a:ext cx="246221" cy="5728166"/>
          </a:xfrm>
          <a:prstGeom prst="rect">
            <a:avLst/>
          </a:prstGeom>
        </p:spPr>
        <p:txBody>
          <a:bodyPr vert="vert270" wrap="square" lIns="0" tIns="889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MFM FELLOWSHIP </a:t>
            </a:r>
            <a:r>
              <a:rPr sz="1600" dirty="0">
                <a:solidFill>
                  <a:srgbClr val="0C234A"/>
                </a:solidFill>
                <a:cs typeface="Calibri" panose="020F0502020204030204" pitchFamily="34" charset="0"/>
              </a:rPr>
              <a:t>| </a:t>
            </a: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THE UNIVERSITY OF ARIZONA</a:t>
            </a:r>
            <a:endParaRPr sz="1600" dirty="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9" t="7372" r="27727" b="2819"/>
          <a:stretch/>
        </p:blipFill>
        <p:spPr>
          <a:xfrm>
            <a:off x="2667000" y="1056951"/>
            <a:ext cx="4895850" cy="817309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928100" y="6125320"/>
            <a:ext cx="7343775" cy="28575"/>
          </a:xfrm>
          <a:custGeom>
            <a:avLst/>
            <a:gdLst/>
            <a:ahLst/>
            <a:cxnLst/>
            <a:rect l="l" t="t" r="r" b="b"/>
            <a:pathLst>
              <a:path w="7343775" h="28575">
                <a:moveTo>
                  <a:pt x="7343774" y="28574"/>
                </a:moveTo>
                <a:lnTo>
                  <a:pt x="0" y="28574"/>
                </a:lnTo>
                <a:lnTo>
                  <a:pt x="0" y="0"/>
                </a:lnTo>
                <a:lnTo>
                  <a:pt x="7343774" y="0"/>
                </a:lnTo>
                <a:lnTo>
                  <a:pt x="7343774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915400" y="2933561"/>
            <a:ext cx="7764625" cy="1486304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9500" dirty="0">
                <a:solidFill>
                  <a:srgbClr val="0C234A"/>
                </a:solidFill>
                <a:latin typeface="Times New Roman"/>
                <a:cs typeface="Times New Roman"/>
              </a:rPr>
              <a:t>Thank you</a:t>
            </a:r>
            <a:endParaRPr sz="95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15400" y="6427950"/>
            <a:ext cx="6327140" cy="3975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B"/>
                </a:solidFill>
                <a:latin typeface="Times New Roman"/>
                <a:cs typeface="Times New Roman"/>
                <a:hlinkClick r:id="rId3"/>
              </a:rPr>
              <a:t>lcoppola@obgyn.arizona.edu</a:t>
            </a:r>
            <a:endParaRPr lang="en-US" sz="2500" dirty="0">
              <a:solidFill>
                <a:srgbClr val="0C234B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B"/>
                </a:solidFill>
                <a:latin typeface="Times New Roman"/>
                <a:cs typeface="Times New Roman"/>
                <a:hlinkClick r:id="rId4"/>
              </a:rPr>
              <a:t>ashleyscott@obgyn.arizona.edu</a:t>
            </a:r>
            <a:r>
              <a:rPr lang="en-US" sz="2500" dirty="0">
                <a:solidFill>
                  <a:srgbClr val="0C234B"/>
                </a:solidFill>
                <a:latin typeface="Times New Roman"/>
                <a:cs typeface="Times New Roman"/>
              </a:rPr>
              <a:t> </a:t>
            </a:r>
            <a:endParaRPr sz="2500" dirty="0">
              <a:solidFill>
                <a:srgbClr val="0C234B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51441BAE-B0CE-8D48-9EA3-9A2B99D4DB3B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616FF0-E847-CEFD-D002-A02DCA3A24D5}"/>
              </a:ext>
            </a:extLst>
          </p:cNvPr>
          <p:cNvSpPr/>
          <p:nvPr/>
        </p:nvSpPr>
        <p:spPr>
          <a:xfrm>
            <a:off x="762000" y="8496300"/>
            <a:ext cx="3733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BBB3C-A624-769A-4AD5-81D882C3B6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0"/>
          <a:stretch/>
        </p:blipFill>
        <p:spPr>
          <a:xfrm>
            <a:off x="-1" y="-652453"/>
            <a:ext cx="18375165" cy="8691553"/>
          </a:xfrm>
          <a:prstGeom prst="rect">
            <a:avLst/>
          </a:prstGeom>
        </p:spPr>
      </p:pic>
      <p:sp>
        <p:nvSpPr>
          <p:cNvPr id="7" name="object 9">
            <a:extLst>
              <a:ext uri="{FF2B5EF4-FFF2-40B4-BE49-F238E27FC236}">
                <a16:creationId xmlns:a16="http://schemas.microsoft.com/office/drawing/2014/main" id="{2CCDAAF0-0436-B864-6451-1942CF6A4463}"/>
              </a:ext>
            </a:extLst>
          </p:cNvPr>
          <p:cNvSpPr txBox="1">
            <a:spLocks/>
          </p:cNvSpPr>
          <p:nvPr/>
        </p:nvSpPr>
        <p:spPr>
          <a:xfrm>
            <a:off x="-3035300" y="8283674"/>
            <a:ext cx="11328400" cy="1949252"/>
          </a:xfrm>
          <a:prstGeom prst="rect">
            <a:avLst/>
          </a:prstGeom>
        </p:spPr>
        <p:txBody>
          <a:bodyPr vert="horz" wrap="square" lIns="0" tIns="168275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ts val="14960"/>
              </a:lnSpc>
              <a:spcBef>
                <a:spcPts val="1325"/>
              </a:spcBef>
            </a:pPr>
            <a:r>
              <a:rPr lang="en-US" sz="4000" kern="0" spc="-15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Maternal-Fetal Medicine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3C94D152-FC6A-A576-0BB5-BD3F5F279C55}"/>
              </a:ext>
            </a:extLst>
          </p:cNvPr>
          <p:cNvSpPr txBox="1">
            <a:spLocks/>
          </p:cNvSpPr>
          <p:nvPr/>
        </p:nvSpPr>
        <p:spPr>
          <a:xfrm>
            <a:off x="0" y="7372919"/>
            <a:ext cx="11328400" cy="1949252"/>
          </a:xfrm>
          <a:prstGeom prst="rect">
            <a:avLst/>
          </a:prstGeom>
        </p:spPr>
        <p:txBody>
          <a:bodyPr vert="horz" wrap="square" lIns="0" tIns="168275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ts val="14960"/>
              </a:lnSpc>
              <a:spcBef>
                <a:spcPts val="1325"/>
              </a:spcBef>
            </a:pPr>
            <a:r>
              <a:rPr lang="en-US" sz="5400" kern="0" spc="-15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Obstetrics and Gynecology </a:t>
            </a:r>
          </a:p>
        </p:txBody>
      </p:sp>
    </p:spTree>
    <p:extLst>
      <p:ext uri="{BB962C8B-B14F-4D97-AF65-F5344CB8AC3E}">
        <p14:creationId xmlns:p14="http://schemas.microsoft.com/office/powerpoint/2010/main" val="3070449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616FF0-E847-CEFD-D002-A02DCA3A24D5}"/>
              </a:ext>
            </a:extLst>
          </p:cNvPr>
          <p:cNvSpPr/>
          <p:nvPr/>
        </p:nvSpPr>
        <p:spPr>
          <a:xfrm>
            <a:off x="762000" y="8496300"/>
            <a:ext cx="3733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A613FFF8-5DC0-A48F-8D9C-BF48729FB1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7884"/>
            <a:ext cx="13566928" cy="957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48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1295400" y="800100"/>
            <a:ext cx="16611600" cy="281940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880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Banner Health Care Systems and Banner University Medical Center</a:t>
            </a:r>
            <a:endParaRPr sz="880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0149" y="5905500"/>
            <a:ext cx="9053451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One of the largest, non-profit health systems in the US</a:t>
            </a:r>
          </a:p>
          <a:p>
            <a:endParaRPr lang="en-US" sz="2800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28 Acute care hospitals </a:t>
            </a:r>
          </a:p>
          <a:p>
            <a:endParaRPr lang="en-US" sz="2800" dirty="0">
              <a:solidFill>
                <a:srgbClr val="0C234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C234B"/>
                </a:solidFill>
              </a:rPr>
              <a:t>6 sites: AZ, CA, CO, NE, NV, WY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C234B"/>
              </a:solidFill>
            </a:endParaRP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10231093-2AAB-4240-80C5-7A2564271795}"/>
              </a:ext>
            </a:extLst>
          </p:cNvPr>
          <p:cNvSpPr txBox="1"/>
          <p:nvPr/>
        </p:nvSpPr>
        <p:spPr>
          <a:xfrm>
            <a:off x="10439400" y="5445384"/>
            <a:ext cx="6424435" cy="319457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800" b="1" dirty="0">
                <a:solidFill>
                  <a:srgbClr val="0C234B"/>
                </a:solidFill>
              </a:rPr>
              <a:t>2015: </a:t>
            </a:r>
            <a:r>
              <a:rPr lang="en-US" sz="2800" dirty="0">
                <a:solidFill>
                  <a:srgbClr val="0C234B"/>
                </a:solidFill>
              </a:rPr>
              <a:t>Banner University Medical Center officially took over operations of the University Medical Center Hospital </a:t>
            </a:r>
          </a:p>
          <a:p>
            <a:endParaRPr lang="en-US" sz="2800" dirty="0">
              <a:solidFill>
                <a:srgbClr val="0C234B"/>
              </a:solidFill>
            </a:endParaRPr>
          </a:p>
          <a:p>
            <a:r>
              <a:rPr lang="en-US" sz="2800" b="1" dirty="0">
                <a:solidFill>
                  <a:srgbClr val="0C234B"/>
                </a:solidFill>
              </a:rPr>
              <a:t>2019: </a:t>
            </a:r>
            <a:r>
              <a:rPr lang="en-US" sz="2800" dirty="0">
                <a:solidFill>
                  <a:srgbClr val="0C234B"/>
                </a:solidFill>
              </a:rPr>
              <a:t>Opened Tower 1, a brand-new state of the art hospital with a new labor and delivery unit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581400" y="281330"/>
            <a:ext cx="13164438" cy="281940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480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Banner University Medical Center Labor &amp; Delivery </a:t>
            </a:r>
            <a:endParaRPr sz="480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3707" y="1208430"/>
            <a:ext cx="2768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90" dirty="0">
                <a:solidFill>
                  <a:srgbClr val="FAFAFA"/>
                </a:solidFill>
                <a:latin typeface="Times New Roman"/>
                <a:cs typeface="Times New Roman"/>
              </a:rPr>
              <a:t>V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7" name="object 12">
            <a:extLst>
              <a:ext uri="{FF2B5EF4-FFF2-40B4-BE49-F238E27FC236}">
                <a16:creationId xmlns:a16="http://schemas.microsoft.com/office/drawing/2014/main" id="{EF9B3958-4E99-7546-B164-DC7FAD5F6F97}"/>
              </a:ext>
            </a:extLst>
          </p:cNvPr>
          <p:cNvSpPr txBox="1"/>
          <p:nvPr/>
        </p:nvSpPr>
        <p:spPr>
          <a:xfrm>
            <a:off x="993768" y="3543301"/>
            <a:ext cx="246221" cy="5728166"/>
          </a:xfrm>
          <a:prstGeom prst="rect">
            <a:avLst/>
          </a:prstGeom>
        </p:spPr>
        <p:txBody>
          <a:bodyPr vert="vert270" wrap="square" lIns="0" tIns="889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MFM FELLOWSHIP</a:t>
            </a:r>
            <a:r>
              <a:rPr sz="1600" dirty="0">
                <a:solidFill>
                  <a:srgbClr val="0C234A"/>
                </a:solidFill>
                <a:cs typeface="Calibri" panose="020F0502020204030204" pitchFamily="34" charset="0"/>
              </a:rPr>
              <a:t>| </a:t>
            </a: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THE UNIVERSITY OF ARIZONA</a:t>
            </a:r>
            <a:endParaRPr sz="1600" dirty="0"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A16309-D933-B4A4-09C9-83C25A4A1A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924300"/>
            <a:ext cx="8801101" cy="586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3CE77E-BB91-AEEF-A2B6-D777FC5553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18" y="1921905"/>
            <a:ext cx="8291513" cy="55276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1153707" y="1208430"/>
            <a:ext cx="2768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90" dirty="0">
                <a:solidFill>
                  <a:srgbClr val="FAFAFA"/>
                </a:solidFill>
                <a:latin typeface="Times New Roman"/>
                <a:cs typeface="Times New Roman"/>
              </a:rPr>
              <a:t>V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7" name="object 12">
            <a:extLst>
              <a:ext uri="{FF2B5EF4-FFF2-40B4-BE49-F238E27FC236}">
                <a16:creationId xmlns:a16="http://schemas.microsoft.com/office/drawing/2014/main" id="{EF9B3958-4E99-7546-B164-DC7FAD5F6F97}"/>
              </a:ext>
            </a:extLst>
          </p:cNvPr>
          <p:cNvSpPr txBox="1"/>
          <p:nvPr/>
        </p:nvSpPr>
        <p:spPr>
          <a:xfrm>
            <a:off x="993768" y="3543301"/>
            <a:ext cx="246221" cy="5728166"/>
          </a:xfrm>
          <a:prstGeom prst="rect">
            <a:avLst/>
          </a:prstGeom>
        </p:spPr>
        <p:txBody>
          <a:bodyPr vert="vert270" wrap="square" lIns="0" tIns="889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MFM FELLOWSHIP</a:t>
            </a:r>
            <a:r>
              <a:rPr sz="1600" dirty="0">
                <a:solidFill>
                  <a:srgbClr val="0C234A"/>
                </a:solidFill>
                <a:cs typeface="Calibri" panose="020F0502020204030204" pitchFamily="34" charset="0"/>
              </a:rPr>
              <a:t>| </a:t>
            </a: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THE UNIVERSITY OF ARIZONA</a:t>
            </a:r>
            <a:endParaRPr sz="1600" dirty="0"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CC3B4B-551E-F74D-76C8-3F56BD774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028700"/>
            <a:ext cx="13792139" cy="698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8453"/>
      </p:ext>
    </p:extLst>
  </p:cSld>
  <p:clrMapOvr>
    <a:masterClrMapping/>
  </p:clrMapOvr>
</p:sld>
</file>

<file path=ppt/theme/theme1.xml><?xml version="1.0" encoding="utf-8"?>
<a:theme xmlns:a="http://schemas.openxmlformats.org/drawingml/2006/main" name="UArizona Professio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B04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rizona Professional" id="{00029ADC-C40C-E840-8C76-A830D4725332}" vid="{14B34F41-2AD1-0A45-8635-3C8C8776F7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UArizona Professional</Template>
  <TotalTime>1877</TotalTime>
  <Words>1757</Words>
  <Application>Microsoft Office PowerPoint</Application>
  <PresentationFormat>Custom</PresentationFormat>
  <Paragraphs>312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UArizona Professional</vt:lpstr>
      <vt:lpstr>PowerPoint Presentation</vt:lpstr>
      <vt:lpstr>Banner University Medical Center Tucson</vt:lpstr>
      <vt:lpstr>University of Arizona Core Values</vt:lpstr>
      <vt:lpstr>University of Arizona</vt:lpstr>
      <vt:lpstr>PowerPoint Presentation</vt:lpstr>
      <vt:lpstr>PowerPoint Presentation</vt:lpstr>
      <vt:lpstr>Banner Health Care Systems and Banner University Medical Center</vt:lpstr>
      <vt:lpstr>Banner University Medical Center Labor &amp; Delivery </vt:lpstr>
      <vt:lpstr>PowerPoint Presentation</vt:lpstr>
      <vt:lpstr>PowerPoint Presentation</vt:lpstr>
      <vt:lpstr>MFM Fellowship Faculty</vt:lpstr>
      <vt:lpstr>PowerPoint Presentation</vt:lpstr>
      <vt:lpstr>Our Maternal-Fetal Medicine Fellows</vt:lpstr>
      <vt:lpstr>PowerPoint Presentation</vt:lpstr>
      <vt:lpstr>PowerPoint Presentation</vt:lpstr>
      <vt:lpstr>Previous MFM Graduates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Core Faculty</vt:lpstr>
      <vt:lpstr>PowerPoint Presentation</vt:lpstr>
      <vt:lpstr>Our BUMC MFM Team!</vt:lpstr>
      <vt:lpstr>PowerPoint Presentation</vt:lpstr>
      <vt:lpstr>Our Specialty Clinics</vt:lpstr>
      <vt:lpstr>PowerPoint Presentation</vt:lpstr>
      <vt:lpstr>PowerPoint Presentation</vt:lpstr>
      <vt:lpstr>PowerPoint Presentation</vt:lpstr>
      <vt:lpstr>PowerPoint Presentation</vt:lpstr>
      <vt:lpstr>Prospective Cohort Study of COVID-19 Outcomes Among Mother-Infant Dyads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commitment to your education</vt:lpstr>
      <vt:lpstr>We couldn’t exist without our incredible support staff!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Hall  Meeting</dc:title>
  <dc:creator>Ashley Scott</dc:creator>
  <cp:lastModifiedBy>Scott, Ashley Ailene - (ashleyscott)</cp:lastModifiedBy>
  <cp:revision>29</cp:revision>
  <dcterms:created xsi:type="dcterms:W3CDTF">2021-02-11T20:10:20Z</dcterms:created>
  <dcterms:modified xsi:type="dcterms:W3CDTF">2022-08-26T21:33:03Z</dcterms:modified>
</cp:coreProperties>
</file>